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351" r:id="rId3"/>
    <p:sldId id="324" r:id="rId4"/>
    <p:sldId id="321" r:id="rId5"/>
    <p:sldId id="299" r:id="rId6"/>
    <p:sldId id="307" r:id="rId7"/>
    <p:sldId id="326" r:id="rId8"/>
    <p:sldId id="327" r:id="rId9"/>
    <p:sldId id="328" r:id="rId10"/>
    <p:sldId id="329" r:id="rId11"/>
    <p:sldId id="330" r:id="rId12"/>
    <p:sldId id="331" r:id="rId13"/>
    <p:sldId id="308" r:id="rId14"/>
    <p:sldId id="332" r:id="rId15"/>
    <p:sldId id="333" r:id="rId16"/>
    <p:sldId id="352" r:id="rId17"/>
    <p:sldId id="353" r:id="rId18"/>
    <p:sldId id="354" r:id="rId19"/>
    <p:sldId id="355" r:id="rId20"/>
    <p:sldId id="338" r:id="rId21"/>
    <p:sldId id="339" r:id="rId22"/>
    <p:sldId id="311" r:id="rId23"/>
    <p:sldId id="346" r:id="rId24"/>
    <p:sldId id="347" r:id="rId25"/>
    <p:sldId id="348" r:id="rId26"/>
    <p:sldId id="349" r:id="rId27"/>
    <p:sldId id="322" r:id="rId28"/>
    <p:sldId id="350" r:id="rId29"/>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000"/>
    <a:srgbClr val="C5C5C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660"/>
  </p:normalViewPr>
  <p:slideViewPr>
    <p:cSldViewPr>
      <p:cViewPr>
        <p:scale>
          <a:sx n="60" d="100"/>
          <a:sy n="60" d="100"/>
        </p:scale>
        <p:origin x="-1891" y="-3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181426-1D36-4F0E-B933-627E5CA7346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CC75E21-B44A-4F37-A281-F7CCE2E0F299}">
      <dgm:prSet/>
      <dgm:spPr/>
      <dgm:t>
        <a:bodyPr/>
        <a:lstStyle/>
        <a:p>
          <a:pPr rtl="0"/>
          <a:r>
            <a:rPr lang="lv-LV" dirty="0">
              <a:solidFill>
                <a:schemeClr val="tx1"/>
              </a:solidFill>
            </a:rPr>
            <a:t>Bāzes līmeņa aprēķināšana</a:t>
          </a:r>
          <a:endParaRPr lang="en-US" dirty="0">
            <a:solidFill>
              <a:schemeClr val="tx1"/>
            </a:solidFill>
          </a:endParaRPr>
        </a:p>
      </dgm:t>
    </dgm:pt>
    <dgm:pt modelId="{DB36DC2A-C528-48F1-893F-CDF7D4E5E7FA}" type="parTrans" cxnId="{BA6240D3-3EA7-40CE-8DA9-EA5C5A3FFD4F}">
      <dgm:prSet/>
      <dgm:spPr/>
      <dgm:t>
        <a:bodyPr/>
        <a:lstStyle/>
        <a:p>
          <a:endParaRPr lang="en-US">
            <a:solidFill>
              <a:schemeClr val="tx1"/>
            </a:solidFill>
          </a:endParaRPr>
        </a:p>
      </dgm:t>
    </dgm:pt>
    <dgm:pt modelId="{53092FF3-121E-47A4-AD52-32E84DCB9E31}" type="sibTrans" cxnId="{BA6240D3-3EA7-40CE-8DA9-EA5C5A3FFD4F}">
      <dgm:prSet/>
      <dgm:spPr/>
      <dgm:t>
        <a:bodyPr/>
        <a:lstStyle/>
        <a:p>
          <a:endParaRPr lang="en-US">
            <a:solidFill>
              <a:schemeClr val="tx1"/>
            </a:solidFill>
          </a:endParaRPr>
        </a:p>
      </dgm:t>
    </dgm:pt>
    <dgm:pt modelId="{F21103B8-DAE3-45E3-8221-D76C857639CC}">
      <dgm:prSet/>
      <dgm:spPr/>
      <dgm:t>
        <a:bodyPr/>
        <a:lstStyle/>
        <a:p>
          <a:pPr rtl="0"/>
          <a:r>
            <a:rPr lang="lv-LV" dirty="0">
              <a:solidFill>
                <a:schemeClr val="tx1"/>
              </a:solidFill>
            </a:rPr>
            <a:t>EEL projekta ticams ekonomiskais izvērtējums</a:t>
          </a:r>
          <a:endParaRPr lang="en-US" dirty="0">
            <a:solidFill>
              <a:schemeClr val="tx1"/>
            </a:solidFill>
          </a:endParaRPr>
        </a:p>
      </dgm:t>
    </dgm:pt>
    <dgm:pt modelId="{93E5FF64-E575-4BD4-8F21-0F875162B3E9}" type="parTrans" cxnId="{E21BEAC0-D9DB-48D3-8907-FF2DEF3B6D44}">
      <dgm:prSet/>
      <dgm:spPr/>
      <dgm:t>
        <a:bodyPr/>
        <a:lstStyle/>
        <a:p>
          <a:endParaRPr lang="en-US">
            <a:solidFill>
              <a:schemeClr val="tx1"/>
            </a:solidFill>
          </a:endParaRPr>
        </a:p>
      </dgm:t>
    </dgm:pt>
    <dgm:pt modelId="{41803E42-F297-4EAF-8EBC-1330CBB05C42}" type="sibTrans" cxnId="{E21BEAC0-D9DB-48D3-8907-FF2DEF3B6D44}">
      <dgm:prSet/>
      <dgm:spPr/>
      <dgm:t>
        <a:bodyPr/>
        <a:lstStyle/>
        <a:p>
          <a:endParaRPr lang="en-US">
            <a:solidFill>
              <a:schemeClr val="tx1"/>
            </a:solidFill>
          </a:endParaRPr>
        </a:p>
      </dgm:t>
    </dgm:pt>
    <dgm:pt modelId="{9D64B852-E91F-42C5-9242-6907B31DA010}">
      <dgm:prSet/>
      <dgm:spPr/>
      <dgm:t>
        <a:bodyPr/>
        <a:lstStyle/>
        <a:p>
          <a:pPr rtl="0"/>
          <a:r>
            <a:rPr lang="lv-LV" dirty="0">
              <a:solidFill>
                <a:schemeClr val="tx1"/>
              </a:solidFill>
            </a:rPr>
            <a:t>Ietaupījumu mērījumi un pārbaude (monitorings)</a:t>
          </a:r>
          <a:endParaRPr lang="en-US" dirty="0">
            <a:solidFill>
              <a:schemeClr val="tx1"/>
            </a:solidFill>
          </a:endParaRPr>
        </a:p>
      </dgm:t>
    </dgm:pt>
    <dgm:pt modelId="{33913891-6EDC-47C3-897A-0BBEEA531B60}" type="parTrans" cxnId="{1B9D5029-9E55-4299-A0ED-0201D9172C7F}">
      <dgm:prSet/>
      <dgm:spPr/>
      <dgm:t>
        <a:bodyPr/>
        <a:lstStyle/>
        <a:p>
          <a:endParaRPr lang="en-US">
            <a:solidFill>
              <a:schemeClr val="tx1"/>
            </a:solidFill>
          </a:endParaRPr>
        </a:p>
      </dgm:t>
    </dgm:pt>
    <dgm:pt modelId="{98A4F180-085A-45D8-8FBC-DD6263D5E1F9}" type="sibTrans" cxnId="{1B9D5029-9E55-4299-A0ED-0201D9172C7F}">
      <dgm:prSet/>
      <dgm:spPr/>
      <dgm:t>
        <a:bodyPr/>
        <a:lstStyle/>
        <a:p>
          <a:endParaRPr lang="en-US">
            <a:solidFill>
              <a:schemeClr val="tx1"/>
            </a:solidFill>
          </a:endParaRPr>
        </a:p>
      </dgm:t>
    </dgm:pt>
    <dgm:pt modelId="{89A1E98B-2ED4-417B-8C9E-9B9763C46329}" type="pres">
      <dgm:prSet presAssocID="{B3181426-1D36-4F0E-B933-627E5CA73461}" presName="linear" presStyleCnt="0">
        <dgm:presLayoutVars>
          <dgm:animLvl val="lvl"/>
          <dgm:resizeHandles val="exact"/>
        </dgm:presLayoutVars>
      </dgm:prSet>
      <dgm:spPr/>
      <dgm:t>
        <a:bodyPr/>
        <a:lstStyle/>
        <a:p>
          <a:endParaRPr lang="en-US"/>
        </a:p>
      </dgm:t>
    </dgm:pt>
    <dgm:pt modelId="{06EE7AF1-3735-43E2-A020-D4A856088A0D}" type="pres">
      <dgm:prSet presAssocID="{4CC75E21-B44A-4F37-A281-F7CCE2E0F299}" presName="parentText" presStyleLbl="node1" presStyleIdx="0" presStyleCnt="3">
        <dgm:presLayoutVars>
          <dgm:chMax val="0"/>
          <dgm:bulletEnabled val="1"/>
        </dgm:presLayoutVars>
      </dgm:prSet>
      <dgm:spPr/>
      <dgm:t>
        <a:bodyPr/>
        <a:lstStyle/>
        <a:p>
          <a:endParaRPr lang="en-US"/>
        </a:p>
      </dgm:t>
    </dgm:pt>
    <dgm:pt modelId="{B2477063-A53D-4188-A77E-78D767002FF8}" type="pres">
      <dgm:prSet presAssocID="{53092FF3-121E-47A4-AD52-32E84DCB9E31}" presName="spacer" presStyleCnt="0"/>
      <dgm:spPr/>
    </dgm:pt>
    <dgm:pt modelId="{63E527FA-2CC8-4B58-8E33-D719CD0269FB}" type="pres">
      <dgm:prSet presAssocID="{F21103B8-DAE3-45E3-8221-D76C857639CC}" presName="parentText" presStyleLbl="node1" presStyleIdx="1" presStyleCnt="3">
        <dgm:presLayoutVars>
          <dgm:chMax val="0"/>
          <dgm:bulletEnabled val="1"/>
        </dgm:presLayoutVars>
      </dgm:prSet>
      <dgm:spPr/>
      <dgm:t>
        <a:bodyPr/>
        <a:lstStyle/>
        <a:p>
          <a:endParaRPr lang="en-US"/>
        </a:p>
      </dgm:t>
    </dgm:pt>
    <dgm:pt modelId="{D60C9DB1-8FDC-4117-93AF-E6D1E9197BDD}" type="pres">
      <dgm:prSet presAssocID="{41803E42-F297-4EAF-8EBC-1330CBB05C42}" presName="spacer" presStyleCnt="0"/>
      <dgm:spPr/>
    </dgm:pt>
    <dgm:pt modelId="{570D0466-8FF9-4FBB-9647-A1D3809B7AD9}" type="pres">
      <dgm:prSet presAssocID="{9D64B852-E91F-42C5-9242-6907B31DA010}" presName="parentText" presStyleLbl="node1" presStyleIdx="2" presStyleCnt="3">
        <dgm:presLayoutVars>
          <dgm:chMax val="0"/>
          <dgm:bulletEnabled val="1"/>
        </dgm:presLayoutVars>
      </dgm:prSet>
      <dgm:spPr/>
      <dgm:t>
        <a:bodyPr/>
        <a:lstStyle/>
        <a:p>
          <a:endParaRPr lang="en-US"/>
        </a:p>
      </dgm:t>
    </dgm:pt>
  </dgm:ptLst>
  <dgm:cxnLst>
    <dgm:cxn modelId="{B31CE4A7-DE55-47EA-A7DB-71DD199255BF}" type="presOf" srcId="{B3181426-1D36-4F0E-B933-627E5CA73461}" destId="{89A1E98B-2ED4-417B-8C9E-9B9763C46329}" srcOrd="0" destOrd="0" presId="urn:microsoft.com/office/officeart/2005/8/layout/vList2"/>
    <dgm:cxn modelId="{BA6240D3-3EA7-40CE-8DA9-EA5C5A3FFD4F}" srcId="{B3181426-1D36-4F0E-B933-627E5CA73461}" destId="{4CC75E21-B44A-4F37-A281-F7CCE2E0F299}" srcOrd="0" destOrd="0" parTransId="{DB36DC2A-C528-48F1-893F-CDF7D4E5E7FA}" sibTransId="{53092FF3-121E-47A4-AD52-32E84DCB9E31}"/>
    <dgm:cxn modelId="{1B9D5029-9E55-4299-A0ED-0201D9172C7F}" srcId="{B3181426-1D36-4F0E-B933-627E5CA73461}" destId="{9D64B852-E91F-42C5-9242-6907B31DA010}" srcOrd="2" destOrd="0" parTransId="{33913891-6EDC-47C3-897A-0BBEEA531B60}" sibTransId="{98A4F180-085A-45D8-8FBC-DD6263D5E1F9}"/>
    <dgm:cxn modelId="{E7254C6E-ABE2-4DDF-9672-EB5CC55ACF87}" type="presOf" srcId="{4CC75E21-B44A-4F37-A281-F7CCE2E0F299}" destId="{06EE7AF1-3735-43E2-A020-D4A856088A0D}" srcOrd="0" destOrd="0" presId="urn:microsoft.com/office/officeart/2005/8/layout/vList2"/>
    <dgm:cxn modelId="{E21BEAC0-D9DB-48D3-8907-FF2DEF3B6D44}" srcId="{B3181426-1D36-4F0E-B933-627E5CA73461}" destId="{F21103B8-DAE3-45E3-8221-D76C857639CC}" srcOrd="1" destOrd="0" parTransId="{93E5FF64-E575-4BD4-8F21-0F875162B3E9}" sibTransId="{41803E42-F297-4EAF-8EBC-1330CBB05C42}"/>
    <dgm:cxn modelId="{963488AE-930C-45A8-8AD1-F3C54CB8F54F}" type="presOf" srcId="{F21103B8-DAE3-45E3-8221-D76C857639CC}" destId="{63E527FA-2CC8-4B58-8E33-D719CD0269FB}" srcOrd="0" destOrd="0" presId="urn:microsoft.com/office/officeart/2005/8/layout/vList2"/>
    <dgm:cxn modelId="{EDA7AD55-3C91-46B7-BA5F-0627A950875C}" type="presOf" srcId="{9D64B852-E91F-42C5-9242-6907B31DA010}" destId="{570D0466-8FF9-4FBB-9647-A1D3809B7AD9}" srcOrd="0" destOrd="0" presId="urn:microsoft.com/office/officeart/2005/8/layout/vList2"/>
    <dgm:cxn modelId="{822583C8-0B68-4B6E-8C44-3E8339F97316}" type="presParOf" srcId="{89A1E98B-2ED4-417B-8C9E-9B9763C46329}" destId="{06EE7AF1-3735-43E2-A020-D4A856088A0D}" srcOrd="0" destOrd="0" presId="urn:microsoft.com/office/officeart/2005/8/layout/vList2"/>
    <dgm:cxn modelId="{524C2CA8-775D-4B91-8885-16C24AED85D2}" type="presParOf" srcId="{89A1E98B-2ED4-417B-8C9E-9B9763C46329}" destId="{B2477063-A53D-4188-A77E-78D767002FF8}" srcOrd="1" destOrd="0" presId="urn:microsoft.com/office/officeart/2005/8/layout/vList2"/>
    <dgm:cxn modelId="{9B98428C-EB64-4464-936D-314766E47B76}" type="presParOf" srcId="{89A1E98B-2ED4-417B-8C9E-9B9763C46329}" destId="{63E527FA-2CC8-4B58-8E33-D719CD0269FB}" srcOrd="2" destOrd="0" presId="urn:microsoft.com/office/officeart/2005/8/layout/vList2"/>
    <dgm:cxn modelId="{563EAC23-DD80-4356-833F-8647761721E7}" type="presParOf" srcId="{89A1E98B-2ED4-417B-8C9E-9B9763C46329}" destId="{D60C9DB1-8FDC-4117-93AF-E6D1E9197BDD}" srcOrd="3" destOrd="0" presId="urn:microsoft.com/office/officeart/2005/8/layout/vList2"/>
    <dgm:cxn modelId="{CE46B386-1686-4D28-A7C0-1049B176C5BA}" type="presParOf" srcId="{89A1E98B-2ED4-417B-8C9E-9B9763C46329}" destId="{570D0466-8FF9-4FBB-9647-A1D3809B7AD9}"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181426-1D36-4F0E-B933-627E5CA7346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CC75E21-B44A-4F37-A281-F7CCE2E0F299}">
      <dgm:prSet/>
      <dgm:spPr/>
      <dgm:t>
        <a:bodyPr/>
        <a:lstStyle/>
        <a:p>
          <a:pPr rtl="0"/>
          <a:r>
            <a:rPr lang="lv-LV" dirty="0">
              <a:solidFill>
                <a:schemeClr val="tx1"/>
              </a:solidFill>
            </a:rPr>
            <a:t>Bāzes līmeņa aprēķināšana</a:t>
          </a:r>
          <a:endParaRPr lang="en-US" dirty="0">
            <a:solidFill>
              <a:schemeClr val="tx1"/>
            </a:solidFill>
          </a:endParaRPr>
        </a:p>
      </dgm:t>
    </dgm:pt>
    <dgm:pt modelId="{DB36DC2A-C528-48F1-893F-CDF7D4E5E7FA}" type="parTrans" cxnId="{BA6240D3-3EA7-40CE-8DA9-EA5C5A3FFD4F}">
      <dgm:prSet/>
      <dgm:spPr/>
      <dgm:t>
        <a:bodyPr/>
        <a:lstStyle/>
        <a:p>
          <a:endParaRPr lang="en-US">
            <a:solidFill>
              <a:schemeClr val="tx1"/>
            </a:solidFill>
          </a:endParaRPr>
        </a:p>
      </dgm:t>
    </dgm:pt>
    <dgm:pt modelId="{53092FF3-121E-47A4-AD52-32E84DCB9E31}" type="sibTrans" cxnId="{BA6240D3-3EA7-40CE-8DA9-EA5C5A3FFD4F}">
      <dgm:prSet/>
      <dgm:spPr/>
      <dgm:t>
        <a:bodyPr/>
        <a:lstStyle/>
        <a:p>
          <a:endParaRPr lang="en-US">
            <a:solidFill>
              <a:schemeClr val="tx1"/>
            </a:solidFill>
          </a:endParaRPr>
        </a:p>
      </dgm:t>
    </dgm:pt>
    <dgm:pt modelId="{F21103B8-DAE3-45E3-8221-D76C857639CC}">
      <dgm:prSet/>
      <dgm:spPr>
        <a:solidFill>
          <a:schemeClr val="bg1"/>
        </a:solidFill>
      </dgm:spPr>
      <dgm:t>
        <a:bodyPr/>
        <a:lstStyle/>
        <a:p>
          <a:pPr rtl="0"/>
          <a:r>
            <a:rPr lang="lv-LV" dirty="0">
              <a:solidFill>
                <a:schemeClr val="tx1"/>
              </a:solidFill>
            </a:rPr>
            <a:t>EEL projektu ticams ekonomiskais izvērtējums</a:t>
          </a:r>
          <a:endParaRPr lang="en-US" dirty="0">
            <a:solidFill>
              <a:schemeClr val="tx1"/>
            </a:solidFill>
          </a:endParaRPr>
        </a:p>
      </dgm:t>
    </dgm:pt>
    <dgm:pt modelId="{93E5FF64-E575-4BD4-8F21-0F875162B3E9}" type="parTrans" cxnId="{E21BEAC0-D9DB-48D3-8907-FF2DEF3B6D44}">
      <dgm:prSet/>
      <dgm:spPr/>
      <dgm:t>
        <a:bodyPr/>
        <a:lstStyle/>
        <a:p>
          <a:endParaRPr lang="en-US">
            <a:solidFill>
              <a:schemeClr val="tx1"/>
            </a:solidFill>
          </a:endParaRPr>
        </a:p>
      </dgm:t>
    </dgm:pt>
    <dgm:pt modelId="{41803E42-F297-4EAF-8EBC-1330CBB05C42}" type="sibTrans" cxnId="{E21BEAC0-D9DB-48D3-8907-FF2DEF3B6D44}">
      <dgm:prSet/>
      <dgm:spPr/>
      <dgm:t>
        <a:bodyPr/>
        <a:lstStyle/>
        <a:p>
          <a:endParaRPr lang="en-US">
            <a:solidFill>
              <a:schemeClr val="tx1"/>
            </a:solidFill>
          </a:endParaRPr>
        </a:p>
      </dgm:t>
    </dgm:pt>
    <dgm:pt modelId="{9D64B852-E91F-42C5-9242-6907B31DA010}">
      <dgm:prSet/>
      <dgm:spPr>
        <a:solidFill>
          <a:schemeClr val="bg1"/>
        </a:solidFill>
      </dgm:spPr>
      <dgm:t>
        <a:bodyPr/>
        <a:lstStyle/>
        <a:p>
          <a:pPr rtl="0"/>
          <a:r>
            <a:rPr lang="lv-LV" dirty="0">
              <a:solidFill>
                <a:schemeClr val="tx1"/>
              </a:solidFill>
            </a:rPr>
            <a:t>Ietaupījumu mērīšana un pārbaude (monitorings)</a:t>
          </a:r>
          <a:endParaRPr lang="en-US" dirty="0">
            <a:solidFill>
              <a:schemeClr val="tx1"/>
            </a:solidFill>
          </a:endParaRPr>
        </a:p>
      </dgm:t>
    </dgm:pt>
    <dgm:pt modelId="{33913891-6EDC-47C3-897A-0BBEEA531B60}" type="parTrans" cxnId="{1B9D5029-9E55-4299-A0ED-0201D9172C7F}">
      <dgm:prSet/>
      <dgm:spPr/>
      <dgm:t>
        <a:bodyPr/>
        <a:lstStyle/>
        <a:p>
          <a:endParaRPr lang="en-US">
            <a:solidFill>
              <a:schemeClr val="tx1"/>
            </a:solidFill>
          </a:endParaRPr>
        </a:p>
      </dgm:t>
    </dgm:pt>
    <dgm:pt modelId="{98A4F180-085A-45D8-8FBC-DD6263D5E1F9}" type="sibTrans" cxnId="{1B9D5029-9E55-4299-A0ED-0201D9172C7F}">
      <dgm:prSet/>
      <dgm:spPr/>
      <dgm:t>
        <a:bodyPr/>
        <a:lstStyle/>
        <a:p>
          <a:endParaRPr lang="en-US">
            <a:solidFill>
              <a:schemeClr val="tx1"/>
            </a:solidFill>
          </a:endParaRPr>
        </a:p>
      </dgm:t>
    </dgm:pt>
    <dgm:pt modelId="{89A1E98B-2ED4-417B-8C9E-9B9763C46329}" type="pres">
      <dgm:prSet presAssocID="{B3181426-1D36-4F0E-B933-627E5CA73461}" presName="linear" presStyleCnt="0">
        <dgm:presLayoutVars>
          <dgm:animLvl val="lvl"/>
          <dgm:resizeHandles val="exact"/>
        </dgm:presLayoutVars>
      </dgm:prSet>
      <dgm:spPr/>
      <dgm:t>
        <a:bodyPr/>
        <a:lstStyle/>
        <a:p>
          <a:endParaRPr lang="en-US"/>
        </a:p>
      </dgm:t>
    </dgm:pt>
    <dgm:pt modelId="{06EE7AF1-3735-43E2-A020-D4A856088A0D}" type="pres">
      <dgm:prSet presAssocID="{4CC75E21-B44A-4F37-A281-F7CCE2E0F299}" presName="parentText" presStyleLbl="node1" presStyleIdx="0" presStyleCnt="3">
        <dgm:presLayoutVars>
          <dgm:chMax val="0"/>
          <dgm:bulletEnabled val="1"/>
        </dgm:presLayoutVars>
      </dgm:prSet>
      <dgm:spPr/>
      <dgm:t>
        <a:bodyPr/>
        <a:lstStyle/>
        <a:p>
          <a:endParaRPr lang="en-US"/>
        </a:p>
      </dgm:t>
    </dgm:pt>
    <dgm:pt modelId="{B2477063-A53D-4188-A77E-78D767002FF8}" type="pres">
      <dgm:prSet presAssocID="{53092FF3-121E-47A4-AD52-32E84DCB9E31}" presName="spacer" presStyleCnt="0"/>
      <dgm:spPr/>
    </dgm:pt>
    <dgm:pt modelId="{63E527FA-2CC8-4B58-8E33-D719CD0269FB}" type="pres">
      <dgm:prSet presAssocID="{F21103B8-DAE3-45E3-8221-D76C857639CC}" presName="parentText" presStyleLbl="node1" presStyleIdx="1" presStyleCnt="3">
        <dgm:presLayoutVars>
          <dgm:chMax val="0"/>
          <dgm:bulletEnabled val="1"/>
        </dgm:presLayoutVars>
      </dgm:prSet>
      <dgm:spPr/>
      <dgm:t>
        <a:bodyPr/>
        <a:lstStyle/>
        <a:p>
          <a:endParaRPr lang="en-US"/>
        </a:p>
      </dgm:t>
    </dgm:pt>
    <dgm:pt modelId="{D60C9DB1-8FDC-4117-93AF-E6D1E9197BDD}" type="pres">
      <dgm:prSet presAssocID="{41803E42-F297-4EAF-8EBC-1330CBB05C42}" presName="spacer" presStyleCnt="0"/>
      <dgm:spPr/>
    </dgm:pt>
    <dgm:pt modelId="{570D0466-8FF9-4FBB-9647-A1D3809B7AD9}" type="pres">
      <dgm:prSet presAssocID="{9D64B852-E91F-42C5-9242-6907B31DA010}" presName="parentText" presStyleLbl="node1" presStyleIdx="2" presStyleCnt="3">
        <dgm:presLayoutVars>
          <dgm:chMax val="0"/>
          <dgm:bulletEnabled val="1"/>
        </dgm:presLayoutVars>
      </dgm:prSet>
      <dgm:spPr/>
      <dgm:t>
        <a:bodyPr/>
        <a:lstStyle/>
        <a:p>
          <a:endParaRPr lang="en-US"/>
        </a:p>
      </dgm:t>
    </dgm:pt>
  </dgm:ptLst>
  <dgm:cxnLst>
    <dgm:cxn modelId="{BA6240D3-3EA7-40CE-8DA9-EA5C5A3FFD4F}" srcId="{B3181426-1D36-4F0E-B933-627E5CA73461}" destId="{4CC75E21-B44A-4F37-A281-F7CCE2E0F299}" srcOrd="0" destOrd="0" parTransId="{DB36DC2A-C528-48F1-893F-CDF7D4E5E7FA}" sibTransId="{53092FF3-121E-47A4-AD52-32E84DCB9E31}"/>
    <dgm:cxn modelId="{1B9D5029-9E55-4299-A0ED-0201D9172C7F}" srcId="{B3181426-1D36-4F0E-B933-627E5CA73461}" destId="{9D64B852-E91F-42C5-9242-6907B31DA010}" srcOrd="2" destOrd="0" parTransId="{33913891-6EDC-47C3-897A-0BBEEA531B60}" sibTransId="{98A4F180-085A-45D8-8FBC-DD6263D5E1F9}"/>
    <dgm:cxn modelId="{C07717DE-22C9-47D9-822D-48AA41C782DB}" type="presOf" srcId="{F21103B8-DAE3-45E3-8221-D76C857639CC}" destId="{63E527FA-2CC8-4B58-8E33-D719CD0269FB}" srcOrd="0" destOrd="0" presId="urn:microsoft.com/office/officeart/2005/8/layout/vList2"/>
    <dgm:cxn modelId="{E21BEAC0-D9DB-48D3-8907-FF2DEF3B6D44}" srcId="{B3181426-1D36-4F0E-B933-627E5CA73461}" destId="{F21103B8-DAE3-45E3-8221-D76C857639CC}" srcOrd="1" destOrd="0" parTransId="{93E5FF64-E575-4BD4-8F21-0F875162B3E9}" sibTransId="{41803E42-F297-4EAF-8EBC-1330CBB05C42}"/>
    <dgm:cxn modelId="{F25C799E-5879-4CBB-BCF2-92218092E1A5}" type="presOf" srcId="{4CC75E21-B44A-4F37-A281-F7CCE2E0F299}" destId="{06EE7AF1-3735-43E2-A020-D4A856088A0D}" srcOrd="0" destOrd="0" presId="urn:microsoft.com/office/officeart/2005/8/layout/vList2"/>
    <dgm:cxn modelId="{5F1D09C9-7A5A-4AF1-AAED-7F67BC503687}" type="presOf" srcId="{B3181426-1D36-4F0E-B933-627E5CA73461}" destId="{89A1E98B-2ED4-417B-8C9E-9B9763C46329}" srcOrd="0" destOrd="0" presId="urn:microsoft.com/office/officeart/2005/8/layout/vList2"/>
    <dgm:cxn modelId="{A4DA93FC-58DB-439C-BD49-BCE0E89C88D1}" type="presOf" srcId="{9D64B852-E91F-42C5-9242-6907B31DA010}" destId="{570D0466-8FF9-4FBB-9647-A1D3809B7AD9}" srcOrd="0" destOrd="0" presId="urn:microsoft.com/office/officeart/2005/8/layout/vList2"/>
    <dgm:cxn modelId="{458084AE-C0B7-4262-B2B7-1079CC931F66}" type="presParOf" srcId="{89A1E98B-2ED4-417B-8C9E-9B9763C46329}" destId="{06EE7AF1-3735-43E2-A020-D4A856088A0D}" srcOrd="0" destOrd="0" presId="urn:microsoft.com/office/officeart/2005/8/layout/vList2"/>
    <dgm:cxn modelId="{F58B3A27-C6C5-4EF0-8415-E210179E3B3D}" type="presParOf" srcId="{89A1E98B-2ED4-417B-8C9E-9B9763C46329}" destId="{B2477063-A53D-4188-A77E-78D767002FF8}" srcOrd="1" destOrd="0" presId="urn:microsoft.com/office/officeart/2005/8/layout/vList2"/>
    <dgm:cxn modelId="{27856A15-A811-438E-8B4E-D5E193011213}" type="presParOf" srcId="{89A1E98B-2ED4-417B-8C9E-9B9763C46329}" destId="{63E527FA-2CC8-4B58-8E33-D719CD0269FB}" srcOrd="2" destOrd="0" presId="urn:microsoft.com/office/officeart/2005/8/layout/vList2"/>
    <dgm:cxn modelId="{44C9C245-4FBA-4B4D-A9E8-1ADC50469644}" type="presParOf" srcId="{89A1E98B-2ED4-417B-8C9E-9B9763C46329}" destId="{D60C9DB1-8FDC-4117-93AF-E6D1E9197BDD}" srcOrd="3" destOrd="0" presId="urn:microsoft.com/office/officeart/2005/8/layout/vList2"/>
    <dgm:cxn modelId="{7024F43B-782F-4050-B4E8-09F29ED2832C}" type="presParOf" srcId="{89A1E98B-2ED4-417B-8C9E-9B9763C46329}" destId="{570D0466-8FF9-4FBB-9647-A1D3809B7AD9}"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181426-1D36-4F0E-B933-627E5CA7346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CC75E21-B44A-4F37-A281-F7CCE2E0F299}">
      <dgm:prSet/>
      <dgm:spPr>
        <a:solidFill>
          <a:schemeClr val="bg1"/>
        </a:solidFill>
      </dgm:spPr>
      <dgm:t>
        <a:bodyPr/>
        <a:lstStyle/>
        <a:p>
          <a:pPr rtl="0"/>
          <a:r>
            <a:rPr lang="lv-LV" dirty="0">
              <a:solidFill>
                <a:schemeClr val="tx1"/>
              </a:solidFill>
            </a:rPr>
            <a:t>Bāzes līmeņa aprēķināšana</a:t>
          </a:r>
          <a:endParaRPr lang="en-US" dirty="0">
            <a:solidFill>
              <a:schemeClr val="tx1"/>
            </a:solidFill>
          </a:endParaRPr>
        </a:p>
      </dgm:t>
    </dgm:pt>
    <dgm:pt modelId="{DB36DC2A-C528-48F1-893F-CDF7D4E5E7FA}" type="parTrans" cxnId="{BA6240D3-3EA7-40CE-8DA9-EA5C5A3FFD4F}">
      <dgm:prSet/>
      <dgm:spPr/>
      <dgm:t>
        <a:bodyPr/>
        <a:lstStyle/>
        <a:p>
          <a:endParaRPr lang="en-US">
            <a:solidFill>
              <a:schemeClr val="tx1"/>
            </a:solidFill>
          </a:endParaRPr>
        </a:p>
      </dgm:t>
    </dgm:pt>
    <dgm:pt modelId="{53092FF3-121E-47A4-AD52-32E84DCB9E31}" type="sibTrans" cxnId="{BA6240D3-3EA7-40CE-8DA9-EA5C5A3FFD4F}">
      <dgm:prSet/>
      <dgm:spPr/>
      <dgm:t>
        <a:bodyPr/>
        <a:lstStyle/>
        <a:p>
          <a:endParaRPr lang="en-US">
            <a:solidFill>
              <a:schemeClr val="tx1"/>
            </a:solidFill>
          </a:endParaRPr>
        </a:p>
      </dgm:t>
    </dgm:pt>
    <dgm:pt modelId="{9D64B852-E91F-42C5-9242-6907B31DA010}">
      <dgm:prSet/>
      <dgm:spPr>
        <a:solidFill>
          <a:schemeClr val="bg1"/>
        </a:solidFill>
      </dgm:spPr>
      <dgm:t>
        <a:bodyPr/>
        <a:lstStyle/>
        <a:p>
          <a:pPr rtl="0"/>
          <a:r>
            <a:rPr lang="lv-LV" dirty="0">
              <a:solidFill>
                <a:schemeClr val="tx1"/>
              </a:solidFill>
            </a:rPr>
            <a:t>Ietaupījumu mērījumi un pārbaude (monitorings)</a:t>
          </a:r>
          <a:endParaRPr lang="en-US" dirty="0">
            <a:solidFill>
              <a:schemeClr val="tx1"/>
            </a:solidFill>
          </a:endParaRPr>
        </a:p>
      </dgm:t>
    </dgm:pt>
    <dgm:pt modelId="{33913891-6EDC-47C3-897A-0BBEEA531B60}" type="parTrans" cxnId="{1B9D5029-9E55-4299-A0ED-0201D9172C7F}">
      <dgm:prSet/>
      <dgm:spPr/>
      <dgm:t>
        <a:bodyPr/>
        <a:lstStyle/>
        <a:p>
          <a:endParaRPr lang="en-US">
            <a:solidFill>
              <a:schemeClr val="tx1"/>
            </a:solidFill>
          </a:endParaRPr>
        </a:p>
      </dgm:t>
    </dgm:pt>
    <dgm:pt modelId="{98A4F180-085A-45D8-8FBC-DD6263D5E1F9}" type="sibTrans" cxnId="{1B9D5029-9E55-4299-A0ED-0201D9172C7F}">
      <dgm:prSet/>
      <dgm:spPr/>
      <dgm:t>
        <a:bodyPr/>
        <a:lstStyle/>
        <a:p>
          <a:endParaRPr lang="en-US">
            <a:solidFill>
              <a:schemeClr val="tx1"/>
            </a:solidFill>
          </a:endParaRPr>
        </a:p>
      </dgm:t>
    </dgm:pt>
    <dgm:pt modelId="{F21103B8-DAE3-45E3-8221-D76C857639CC}">
      <dgm:prSet/>
      <dgm:spPr/>
      <dgm:t>
        <a:bodyPr/>
        <a:lstStyle/>
        <a:p>
          <a:pPr rtl="0"/>
          <a:r>
            <a:rPr lang="lv-LV" dirty="0">
              <a:solidFill>
                <a:schemeClr val="tx1"/>
              </a:solidFill>
            </a:rPr>
            <a:t>Ticams EEL projekta ekonomiskais izvērtējums</a:t>
          </a:r>
          <a:endParaRPr lang="en-US" dirty="0">
            <a:solidFill>
              <a:schemeClr val="tx1"/>
            </a:solidFill>
          </a:endParaRPr>
        </a:p>
      </dgm:t>
    </dgm:pt>
    <dgm:pt modelId="{41803E42-F297-4EAF-8EBC-1330CBB05C42}" type="sibTrans" cxnId="{E21BEAC0-D9DB-48D3-8907-FF2DEF3B6D44}">
      <dgm:prSet/>
      <dgm:spPr/>
      <dgm:t>
        <a:bodyPr/>
        <a:lstStyle/>
        <a:p>
          <a:endParaRPr lang="en-US">
            <a:solidFill>
              <a:schemeClr val="tx1"/>
            </a:solidFill>
          </a:endParaRPr>
        </a:p>
      </dgm:t>
    </dgm:pt>
    <dgm:pt modelId="{93E5FF64-E575-4BD4-8F21-0F875162B3E9}" type="parTrans" cxnId="{E21BEAC0-D9DB-48D3-8907-FF2DEF3B6D44}">
      <dgm:prSet/>
      <dgm:spPr/>
      <dgm:t>
        <a:bodyPr/>
        <a:lstStyle/>
        <a:p>
          <a:endParaRPr lang="en-US">
            <a:solidFill>
              <a:schemeClr val="tx1"/>
            </a:solidFill>
          </a:endParaRPr>
        </a:p>
      </dgm:t>
    </dgm:pt>
    <dgm:pt modelId="{89A1E98B-2ED4-417B-8C9E-9B9763C46329}" type="pres">
      <dgm:prSet presAssocID="{B3181426-1D36-4F0E-B933-627E5CA73461}" presName="linear" presStyleCnt="0">
        <dgm:presLayoutVars>
          <dgm:animLvl val="lvl"/>
          <dgm:resizeHandles val="exact"/>
        </dgm:presLayoutVars>
      </dgm:prSet>
      <dgm:spPr/>
      <dgm:t>
        <a:bodyPr/>
        <a:lstStyle/>
        <a:p>
          <a:endParaRPr lang="en-US"/>
        </a:p>
      </dgm:t>
    </dgm:pt>
    <dgm:pt modelId="{06EE7AF1-3735-43E2-A020-D4A856088A0D}" type="pres">
      <dgm:prSet presAssocID="{4CC75E21-B44A-4F37-A281-F7CCE2E0F299}" presName="parentText" presStyleLbl="node1" presStyleIdx="0" presStyleCnt="3">
        <dgm:presLayoutVars>
          <dgm:chMax val="0"/>
          <dgm:bulletEnabled val="1"/>
        </dgm:presLayoutVars>
      </dgm:prSet>
      <dgm:spPr/>
      <dgm:t>
        <a:bodyPr/>
        <a:lstStyle/>
        <a:p>
          <a:endParaRPr lang="en-US"/>
        </a:p>
      </dgm:t>
    </dgm:pt>
    <dgm:pt modelId="{B2477063-A53D-4188-A77E-78D767002FF8}" type="pres">
      <dgm:prSet presAssocID="{53092FF3-121E-47A4-AD52-32E84DCB9E31}" presName="spacer" presStyleCnt="0"/>
      <dgm:spPr/>
    </dgm:pt>
    <dgm:pt modelId="{63E527FA-2CC8-4B58-8E33-D719CD0269FB}" type="pres">
      <dgm:prSet presAssocID="{F21103B8-DAE3-45E3-8221-D76C857639CC}" presName="parentText" presStyleLbl="node1" presStyleIdx="1" presStyleCnt="3">
        <dgm:presLayoutVars>
          <dgm:chMax val="0"/>
          <dgm:bulletEnabled val="1"/>
        </dgm:presLayoutVars>
      </dgm:prSet>
      <dgm:spPr/>
      <dgm:t>
        <a:bodyPr/>
        <a:lstStyle/>
        <a:p>
          <a:endParaRPr lang="en-US"/>
        </a:p>
      </dgm:t>
    </dgm:pt>
    <dgm:pt modelId="{D60C9DB1-8FDC-4117-93AF-E6D1E9197BDD}" type="pres">
      <dgm:prSet presAssocID="{41803E42-F297-4EAF-8EBC-1330CBB05C42}" presName="spacer" presStyleCnt="0"/>
      <dgm:spPr/>
    </dgm:pt>
    <dgm:pt modelId="{570D0466-8FF9-4FBB-9647-A1D3809B7AD9}" type="pres">
      <dgm:prSet presAssocID="{9D64B852-E91F-42C5-9242-6907B31DA010}" presName="parentText" presStyleLbl="node1" presStyleIdx="2" presStyleCnt="3">
        <dgm:presLayoutVars>
          <dgm:chMax val="0"/>
          <dgm:bulletEnabled val="1"/>
        </dgm:presLayoutVars>
      </dgm:prSet>
      <dgm:spPr/>
      <dgm:t>
        <a:bodyPr/>
        <a:lstStyle/>
        <a:p>
          <a:endParaRPr lang="en-US"/>
        </a:p>
      </dgm:t>
    </dgm:pt>
  </dgm:ptLst>
  <dgm:cxnLst>
    <dgm:cxn modelId="{5184D98C-74C0-4B96-9A3E-E341AD11F9F4}" type="presOf" srcId="{9D64B852-E91F-42C5-9242-6907B31DA010}" destId="{570D0466-8FF9-4FBB-9647-A1D3809B7AD9}" srcOrd="0" destOrd="0" presId="urn:microsoft.com/office/officeart/2005/8/layout/vList2"/>
    <dgm:cxn modelId="{BA6240D3-3EA7-40CE-8DA9-EA5C5A3FFD4F}" srcId="{B3181426-1D36-4F0E-B933-627E5CA73461}" destId="{4CC75E21-B44A-4F37-A281-F7CCE2E0F299}" srcOrd="0" destOrd="0" parTransId="{DB36DC2A-C528-48F1-893F-CDF7D4E5E7FA}" sibTransId="{53092FF3-121E-47A4-AD52-32E84DCB9E31}"/>
    <dgm:cxn modelId="{1B9D5029-9E55-4299-A0ED-0201D9172C7F}" srcId="{B3181426-1D36-4F0E-B933-627E5CA73461}" destId="{9D64B852-E91F-42C5-9242-6907B31DA010}" srcOrd="2" destOrd="0" parTransId="{33913891-6EDC-47C3-897A-0BBEEA531B60}" sibTransId="{98A4F180-085A-45D8-8FBC-DD6263D5E1F9}"/>
    <dgm:cxn modelId="{412375EA-25D1-4567-8A0F-6C7DF1C39753}" type="presOf" srcId="{B3181426-1D36-4F0E-B933-627E5CA73461}" destId="{89A1E98B-2ED4-417B-8C9E-9B9763C46329}" srcOrd="0" destOrd="0" presId="urn:microsoft.com/office/officeart/2005/8/layout/vList2"/>
    <dgm:cxn modelId="{E21BEAC0-D9DB-48D3-8907-FF2DEF3B6D44}" srcId="{B3181426-1D36-4F0E-B933-627E5CA73461}" destId="{F21103B8-DAE3-45E3-8221-D76C857639CC}" srcOrd="1" destOrd="0" parTransId="{93E5FF64-E575-4BD4-8F21-0F875162B3E9}" sibTransId="{41803E42-F297-4EAF-8EBC-1330CBB05C42}"/>
    <dgm:cxn modelId="{09544BF3-CB93-4985-A8ED-56C394CE515B}" type="presOf" srcId="{4CC75E21-B44A-4F37-A281-F7CCE2E0F299}" destId="{06EE7AF1-3735-43E2-A020-D4A856088A0D}" srcOrd="0" destOrd="0" presId="urn:microsoft.com/office/officeart/2005/8/layout/vList2"/>
    <dgm:cxn modelId="{315E8591-16DC-4ADC-BFF8-268AF3ABEBBA}" type="presOf" srcId="{F21103B8-DAE3-45E3-8221-D76C857639CC}" destId="{63E527FA-2CC8-4B58-8E33-D719CD0269FB}" srcOrd="0" destOrd="0" presId="urn:microsoft.com/office/officeart/2005/8/layout/vList2"/>
    <dgm:cxn modelId="{00FFABAA-4C13-4615-A4B1-11C51CB700CB}" type="presParOf" srcId="{89A1E98B-2ED4-417B-8C9E-9B9763C46329}" destId="{06EE7AF1-3735-43E2-A020-D4A856088A0D}" srcOrd="0" destOrd="0" presId="urn:microsoft.com/office/officeart/2005/8/layout/vList2"/>
    <dgm:cxn modelId="{25FE2B8D-35C5-4EE6-AEFF-16F727678650}" type="presParOf" srcId="{89A1E98B-2ED4-417B-8C9E-9B9763C46329}" destId="{B2477063-A53D-4188-A77E-78D767002FF8}" srcOrd="1" destOrd="0" presId="urn:microsoft.com/office/officeart/2005/8/layout/vList2"/>
    <dgm:cxn modelId="{067AA85B-3B42-4CDF-BBD1-4C93F14561D6}" type="presParOf" srcId="{89A1E98B-2ED4-417B-8C9E-9B9763C46329}" destId="{63E527FA-2CC8-4B58-8E33-D719CD0269FB}" srcOrd="2" destOrd="0" presId="urn:microsoft.com/office/officeart/2005/8/layout/vList2"/>
    <dgm:cxn modelId="{96C2FE4D-F011-4718-B684-D7813C3C5B6C}" type="presParOf" srcId="{89A1E98B-2ED4-417B-8C9E-9B9763C46329}" destId="{D60C9DB1-8FDC-4117-93AF-E6D1E9197BDD}" srcOrd="3" destOrd="0" presId="urn:microsoft.com/office/officeart/2005/8/layout/vList2"/>
    <dgm:cxn modelId="{CC45CF2B-7848-4B9F-A18D-417295A4F92E}" type="presParOf" srcId="{89A1E98B-2ED4-417B-8C9E-9B9763C46329}" destId="{570D0466-8FF9-4FBB-9647-A1D3809B7AD9}"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181426-1D36-4F0E-B933-627E5CA7346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CC75E21-B44A-4F37-A281-F7CCE2E0F299}">
      <dgm:prSet/>
      <dgm:spPr>
        <a:solidFill>
          <a:schemeClr val="bg1"/>
        </a:solidFill>
      </dgm:spPr>
      <dgm:t>
        <a:bodyPr/>
        <a:lstStyle/>
        <a:p>
          <a:pPr rtl="0"/>
          <a:r>
            <a:rPr lang="lv-LV" dirty="0">
              <a:solidFill>
                <a:schemeClr val="tx1"/>
              </a:solidFill>
            </a:rPr>
            <a:t>Bāzes līmeņa aprēķins</a:t>
          </a:r>
          <a:endParaRPr lang="en-US" dirty="0">
            <a:solidFill>
              <a:schemeClr val="tx1"/>
            </a:solidFill>
          </a:endParaRPr>
        </a:p>
      </dgm:t>
    </dgm:pt>
    <dgm:pt modelId="{DB36DC2A-C528-48F1-893F-CDF7D4E5E7FA}" type="parTrans" cxnId="{BA6240D3-3EA7-40CE-8DA9-EA5C5A3FFD4F}">
      <dgm:prSet/>
      <dgm:spPr/>
      <dgm:t>
        <a:bodyPr/>
        <a:lstStyle/>
        <a:p>
          <a:endParaRPr lang="en-US">
            <a:solidFill>
              <a:schemeClr val="tx1"/>
            </a:solidFill>
          </a:endParaRPr>
        </a:p>
      </dgm:t>
    </dgm:pt>
    <dgm:pt modelId="{53092FF3-121E-47A4-AD52-32E84DCB9E31}" type="sibTrans" cxnId="{BA6240D3-3EA7-40CE-8DA9-EA5C5A3FFD4F}">
      <dgm:prSet/>
      <dgm:spPr/>
      <dgm:t>
        <a:bodyPr/>
        <a:lstStyle/>
        <a:p>
          <a:endParaRPr lang="en-US">
            <a:solidFill>
              <a:schemeClr val="tx1"/>
            </a:solidFill>
          </a:endParaRPr>
        </a:p>
      </dgm:t>
    </dgm:pt>
    <dgm:pt modelId="{F21103B8-DAE3-45E3-8221-D76C857639CC}">
      <dgm:prSet/>
      <dgm:spPr>
        <a:solidFill>
          <a:schemeClr val="bg1"/>
        </a:solidFill>
      </dgm:spPr>
      <dgm:t>
        <a:bodyPr/>
        <a:lstStyle/>
        <a:p>
          <a:pPr rtl="0"/>
          <a:r>
            <a:rPr lang="lv-LV" dirty="0">
              <a:solidFill>
                <a:schemeClr val="tx1"/>
              </a:solidFill>
            </a:rPr>
            <a:t>EEL projektu ticams ekonomiskais aprēķins</a:t>
          </a:r>
          <a:endParaRPr lang="en-US" dirty="0">
            <a:solidFill>
              <a:schemeClr val="tx1"/>
            </a:solidFill>
          </a:endParaRPr>
        </a:p>
      </dgm:t>
    </dgm:pt>
    <dgm:pt modelId="{93E5FF64-E575-4BD4-8F21-0F875162B3E9}" type="parTrans" cxnId="{E21BEAC0-D9DB-48D3-8907-FF2DEF3B6D44}">
      <dgm:prSet/>
      <dgm:spPr/>
      <dgm:t>
        <a:bodyPr/>
        <a:lstStyle/>
        <a:p>
          <a:endParaRPr lang="en-US">
            <a:solidFill>
              <a:schemeClr val="tx1"/>
            </a:solidFill>
          </a:endParaRPr>
        </a:p>
      </dgm:t>
    </dgm:pt>
    <dgm:pt modelId="{41803E42-F297-4EAF-8EBC-1330CBB05C42}" type="sibTrans" cxnId="{E21BEAC0-D9DB-48D3-8907-FF2DEF3B6D44}">
      <dgm:prSet/>
      <dgm:spPr/>
      <dgm:t>
        <a:bodyPr/>
        <a:lstStyle/>
        <a:p>
          <a:endParaRPr lang="en-US">
            <a:solidFill>
              <a:schemeClr val="tx1"/>
            </a:solidFill>
          </a:endParaRPr>
        </a:p>
      </dgm:t>
    </dgm:pt>
    <dgm:pt modelId="{9D64B852-E91F-42C5-9242-6907B31DA010}">
      <dgm:prSet/>
      <dgm:spPr/>
      <dgm:t>
        <a:bodyPr/>
        <a:lstStyle/>
        <a:p>
          <a:pPr rtl="0"/>
          <a:r>
            <a:rPr lang="lv-LV" dirty="0">
              <a:solidFill>
                <a:schemeClr val="tx1"/>
              </a:solidFill>
            </a:rPr>
            <a:t>Ietaupījumu mērījumi un pārbaude (monitorings)</a:t>
          </a:r>
          <a:endParaRPr lang="en-US" dirty="0">
            <a:solidFill>
              <a:schemeClr val="tx1"/>
            </a:solidFill>
          </a:endParaRPr>
        </a:p>
      </dgm:t>
    </dgm:pt>
    <dgm:pt modelId="{33913891-6EDC-47C3-897A-0BBEEA531B60}" type="parTrans" cxnId="{1B9D5029-9E55-4299-A0ED-0201D9172C7F}">
      <dgm:prSet/>
      <dgm:spPr/>
      <dgm:t>
        <a:bodyPr/>
        <a:lstStyle/>
        <a:p>
          <a:endParaRPr lang="en-US">
            <a:solidFill>
              <a:schemeClr val="tx1"/>
            </a:solidFill>
          </a:endParaRPr>
        </a:p>
      </dgm:t>
    </dgm:pt>
    <dgm:pt modelId="{98A4F180-085A-45D8-8FBC-DD6263D5E1F9}" type="sibTrans" cxnId="{1B9D5029-9E55-4299-A0ED-0201D9172C7F}">
      <dgm:prSet/>
      <dgm:spPr/>
      <dgm:t>
        <a:bodyPr/>
        <a:lstStyle/>
        <a:p>
          <a:endParaRPr lang="en-US">
            <a:solidFill>
              <a:schemeClr val="tx1"/>
            </a:solidFill>
          </a:endParaRPr>
        </a:p>
      </dgm:t>
    </dgm:pt>
    <dgm:pt modelId="{89A1E98B-2ED4-417B-8C9E-9B9763C46329}" type="pres">
      <dgm:prSet presAssocID="{B3181426-1D36-4F0E-B933-627E5CA73461}" presName="linear" presStyleCnt="0">
        <dgm:presLayoutVars>
          <dgm:animLvl val="lvl"/>
          <dgm:resizeHandles val="exact"/>
        </dgm:presLayoutVars>
      </dgm:prSet>
      <dgm:spPr/>
      <dgm:t>
        <a:bodyPr/>
        <a:lstStyle/>
        <a:p>
          <a:endParaRPr lang="en-US"/>
        </a:p>
      </dgm:t>
    </dgm:pt>
    <dgm:pt modelId="{06EE7AF1-3735-43E2-A020-D4A856088A0D}" type="pres">
      <dgm:prSet presAssocID="{4CC75E21-B44A-4F37-A281-F7CCE2E0F299}" presName="parentText" presStyleLbl="node1" presStyleIdx="0" presStyleCnt="3">
        <dgm:presLayoutVars>
          <dgm:chMax val="0"/>
          <dgm:bulletEnabled val="1"/>
        </dgm:presLayoutVars>
      </dgm:prSet>
      <dgm:spPr/>
      <dgm:t>
        <a:bodyPr/>
        <a:lstStyle/>
        <a:p>
          <a:endParaRPr lang="en-US"/>
        </a:p>
      </dgm:t>
    </dgm:pt>
    <dgm:pt modelId="{B2477063-A53D-4188-A77E-78D767002FF8}" type="pres">
      <dgm:prSet presAssocID="{53092FF3-121E-47A4-AD52-32E84DCB9E31}" presName="spacer" presStyleCnt="0"/>
      <dgm:spPr/>
    </dgm:pt>
    <dgm:pt modelId="{63E527FA-2CC8-4B58-8E33-D719CD0269FB}" type="pres">
      <dgm:prSet presAssocID="{F21103B8-DAE3-45E3-8221-D76C857639CC}" presName="parentText" presStyleLbl="node1" presStyleIdx="1" presStyleCnt="3">
        <dgm:presLayoutVars>
          <dgm:chMax val="0"/>
          <dgm:bulletEnabled val="1"/>
        </dgm:presLayoutVars>
      </dgm:prSet>
      <dgm:spPr/>
      <dgm:t>
        <a:bodyPr/>
        <a:lstStyle/>
        <a:p>
          <a:endParaRPr lang="en-US"/>
        </a:p>
      </dgm:t>
    </dgm:pt>
    <dgm:pt modelId="{D60C9DB1-8FDC-4117-93AF-E6D1E9197BDD}" type="pres">
      <dgm:prSet presAssocID="{41803E42-F297-4EAF-8EBC-1330CBB05C42}" presName="spacer" presStyleCnt="0"/>
      <dgm:spPr/>
    </dgm:pt>
    <dgm:pt modelId="{570D0466-8FF9-4FBB-9647-A1D3809B7AD9}" type="pres">
      <dgm:prSet presAssocID="{9D64B852-E91F-42C5-9242-6907B31DA010}" presName="parentText" presStyleLbl="node1" presStyleIdx="2" presStyleCnt="3">
        <dgm:presLayoutVars>
          <dgm:chMax val="0"/>
          <dgm:bulletEnabled val="1"/>
        </dgm:presLayoutVars>
      </dgm:prSet>
      <dgm:spPr/>
      <dgm:t>
        <a:bodyPr/>
        <a:lstStyle/>
        <a:p>
          <a:endParaRPr lang="en-US"/>
        </a:p>
      </dgm:t>
    </dgm:pt>
  </dgm:ptLst>
  <dgm:cxnLst>
    <dgm:cxn modelId="{F3F5DA94-9C9B-436B-B3F4-9AA713F4375A}" type="presOf" srcId="{9D64B852-E91F-42C5-9242-6907B31DA010}" destId="{570D0466-8FF9-4FBB-9647-A1D3809B7AD9}" srcOrd="0" destOrd="0" presId="urn:microsoft.com/office/officeart/2005/8/layout/vList2"/>
    <dgm:cxn modelId="{3D073D55-4DBB-4472-8A33-C8EAF8CF4E08}" type="presOf" srcId="{4CC75E21-B44A-4F37-A281-F7CCE2E0F299}" destId="{06EE7AF1-3735-43E2-A020-D4A856088A0D}" srcOrd="0" destOrd="0" presId="urn:microsoft.com/office/officeart/2005/8/layout/vList2"/>
    <dgm:cxn modelId="{9823AF90-8689-483B-96E8-5A5891828DB5}" type="presOf" srcId="{B3181426-1D36-4F0E-B933-627E5CA73461}" destId="{89A1E98B-2ED4-417B-8C9E-9B9763C46329}" srcOrd="0" destOrd="0" presId="urn:microsoft.com/office/officeart/2005/8/layout/vList2"/>
    <dgm:cxn modelId="{BA6240D3-3EA7-40CE-8DA9-EA5C5A3FFD4F}" srcId="{B3181426-1D36-4F0E-B933-627E5CA73461}" destId="{4CC75E21-B44A-4F37-A281-F7CCE2E0F299}" srcOrd="0" destOrd="0" parTransId="{DB36DC2A-C528-48F1-893F-CDF7D4E5E7FA}" sibTransId="{53092FF3-121E-47A4-AD52-32E84DCB9E31}"/>
    <dgm:cxn modelId="{1B9D5029-9E55-4299-A0ED-0201D9172C7F}" srcId="{B3181426-1D36-4F0E-B933-627E5CA73461}" destId="{9D64B852-E91F-42C5-9242-6907B31DA010}" srcOrd="2" destOrd="0" parTransId="{33913891-6EDC-47C3-897A-0BBEEA531B60}" sibTransId="{98A4F180-085A-45D8-8FBC-DD6263D5E1F9}"/>
    <dgm:cxn modelId="{E21BEAC0-D9DB-48D3-8907-FF2DEF3B6D44}" srcId="{B3181426-1D36-4F0E-B933-627E5CA73461}" destId="{F21103B8-DAE3-45E3-8221-D76C857639CC}" srcOrd="1" destOrd="0" parTransId="{93E5FF64-E575-4BD4-8F21-0F875162B3E9}" sibTransId="{41803E42-F297-4EAF-8EBC-1330CBB05C42}"/>
    <dgm:cxn modelId="{F31BF053-86AD-44BE-85D9-8D84059D8ADD}" type="presOf" srcId="{F21103B8-DAE3-45E3-8221-D76C857639CC}" destId="{63E527FA-2CC8-4B58-8E33-D719CD0269FB}" srcOrd="0" destOrd="0" presId="urn:microsoft.com/office/officeart/2005/8/layout/vList2"/>
    <dgm:cxn modelId="{A367A1DB-163B-4CF0-9D84-676D4DFCEB1E}" type="presParOf" srcId="{89A1E98B-2ED4-417B-8C9E-9B9763C46329}" destId="{06EE7AF1-3735-43E2-A020-D4A856088A0D}" srcOrd="0" destOrd="0" presId="urn:microsoft.com/office/officeart/2005/8/layout/vList2"/>
    <dgm:cxn modelId="{90EA68DD-178E-4C29-8A17-869A9C52A92C}" type="presParOf" srcId="{89A1E98B-2ED4-417B-8C9E-9B9763C46329}" destId="{B2477063-A53D-4188-A77E-78D767002FF8}" srcOrd="1" destOrd="0" presId="urn:microsoft.com/office/officeart/2005/8/layout/vList2"/>
    <dgm:cxn modelId="{6D561F3E-3F62-4272-A648-138574960F1E}" type="presParOf" srcId="{89A1E98B-2ED4-417B-8C9E-9B9763C46329}" destId="{63E527FA-2CC8-4B58-8E33-D719CD0269FB}" srcOrd="2" destOrd="0" presId="urn:microsoft.com/office/officeart/2005/8/layout/vList2"/>
    <dgm:cxn modelId="{36F28D60-0CE1-4353-AD8A-C715F9D38584}" type="presParOf" srcId="{89A1E98B-2ED4-417B-8C9E-9B9763C46329}" destId="{D60C9DB1-8FDC-4117-93AF-E6D1E9197BDD}" srcOrd="3" destOrd="0" presId="urn:microsoft.com/office/officeart/2005/8/layout/vList2"/>
    <dgm:cxn modelId="{C862CDF9-2300-4789-8437-F3251B26A18D}" type="presParOf" srcId="{89A1E98B-2ED4-417B-8C9E-9B9763C46329}" destId="{570D0466-8FF9-4FBB-9647-A1D3809B7AD9}"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EE7AF1-3735-43E2-A020-D4A856088A0D}">
      <dsp:nvSpPr>
        <dsp:cNvPr id="0" name=""/>
        <dsp:cNvSpPr/>
      </dsp:nvSpPr>
      <dsp:spPr>
        <a:xfrm>
          <a:off x="0" y="1047"/>
          <a:ext cx="7345363" cy="162873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lv-LV" sz="4100" kern="1200" dirty="0">
              <a:solidFill>
                <a:schemeClr val="tx1"/>
              </a:solidFill>
            </a:rPr>
            <a:t>Bāzes līmeņa aprēķināšana</a:t>
          </a:r>
          <a:endParaRPr lang="en-US" sz="4100" kern="1200" dirty="0">
            <a:solidFill>
              <a:schemeClr val="tx1"/>
            </a:solidFill>
          </a:endParaRPr>
        </a:p>
      </dsp:txBody>
      <dsp:txXfrm>
        <a:off x="0" y="1047"/>
        <a:ext cx="7345363" cy="1628731"/>
      </dsp:txXfrm>
    </dsp:sp>
    <dsp:sp modelId="{63E527FA-2CC8-4B58-8E33-D719CD0269FB}">
      <dsp:nvSpPr>
        <dsp:cNvPr id="0" name=""/>
        <dsp:cNvSpPr/>
      </dsp:nvSpPr>
      <dsp:spPr>
        <a:xfrm>
          <a:off x="0" y="1747859"/>
          <a:ext cx="7345363" cy="1628731"/>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lv-LV" sz="4100" kern="1200" dirty="0">
              <a:solidFill>
                <a:schemeClr val="tx1"/>
              </a:solidFill>
            </a:rPr>
            <a:t>EEL projekta ticams ekonomiskais izvērtējums</a:t>
          </a:r>
          <a:endParaRPr lang="en-US" sz="4100" kern="1200" dirty="0">
            <a:solidFill>
              <a:schemeClr val="tx1"/>
            </a:solidFill>
          </a:endParaRPr>
        </a:p>
      </dsp:txBody>
      <dsp:txXfrm>
        <a:off x="0" y="1747859"/>
        <a:ext cx="7345363" cy="1628731"/>
      </dsp:txXfrm>
    </dsp:sp>
    <dsp:sp modelId="{570D0466-8FF9-4FBB-9647-A1D3809B7AD9}">
      <dsp:nvSpPr>
        <dsp:cNvPr id="0" name=""/>
        <dsp:cNvSpPr/>
      </dsp:nvSpPr>
      <dsp:spPr>
        <a:xfrm>
          <a:off x="0" y="3494670"/>
          <a:ext cx="7345363" cy="162873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lv-LV" sz="4100" kern="1200" dirty="0">
              <a:solidFill>
                <a:schemeClr val="tx1"/>
              </a:solidFill>
            </a:rPr>
            <a:t>Ietaupījumu mērījumi un pārbaude (monitorings)</a:t>
          </a:r>
          <a:endParaRPr lang="en-US" sz="4100" kern="1200" dirty="0">
            <a:solidFill>
              <a:schemeClr val="tx1"/>
            </a:solidFill>
          </a:endParaRPr>
        </a:p>
      </dsp:txBody>
      <dsp:txXfrm>
        <a:off x="0" y="3494670"/>
        <a:ext cx="7345363" cy="162873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EE7AF1-3735-43E2-A020-D4A856088A0D}">
      <dsp:nvSpPr>
        <dsp:cNvPr id="0" name=""/>
        <dsp:cNvSpPr/>
      </dsp:nvSpPr>
      <dsp:spPr>
        <a:xfrm>
          <a:off x="0" y="1047"/>
          <a:ext cx="7345363" cy="162873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lv-LV" sz="4100" kern="1200" dirty="0">
              <a:solidFill>
                <a:schemeClr val="tx1"/>
              </a:solidFill>
            </a:rPr>
            <a:t>Bāzes līmeņa aprēķināšana</a:t>
          </a:r>
          <a:endParaRPr lang="en-US" sz="4100" kern="1200" dirty="0">
            <a:solidFill>
              <a:schemeClr val="tx1"/>
            </a:solidFill>
          </a:endParaRPr>
        </a:p>
      </dsp:txBody>
      <dsp:txXfrm>
        <a:off x="0" y="1047"/>
        <a:ext cx="7345363" cy="1628731"/>
      </dsp:txXfrm>
    </dsp:sp>
    <dsp:sp modelId="{63E527FA-2CC8-4B58-8E33-D719CD0269FB}">
      <dsp:nvSpPr>
        <dsp:cNvPr id="0" name=""/>
        <dsp:cNvSpPr/>
      </dsp:nvSpPr>
      <dsp:spPr>
        <a:xfrm>
          <a:off x="0" y="1747859"/>
          <a:ext cx="7345363" cy="1628731"/>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lv-LV" sz="4100" kern="1200" dirty="0">
              <a:solidFill>
                <a:schemeClr val="tx1"/>
              </a:solidFill>
            </a:rPr>
            <a:t>EEL projektu ticams ekonomiskais izvērtējums</a:t>
          </a:r>
          <a:endParaRPr lang="en-US" sz="4100" kern="1200" dirty="0">
            <a:solidFill>
              <a:schemeClr val="tx1"/>
            </a:solidFill>
          </a:endParaRPr>
        </a:p>
      </dsp:txBody>
      <dsp:txXfrm>
        <a:off x="0" y="1747859"/>
        <a:ext cx="7345363" cy="1628731"/>
      </dsp:txXfrm>
    </dsp:sp>
    <dsp:sp modelId="{570D0466-8FF9-4FBB-9647-A1D3809B7AD9}">
      <dsp:nvSpPr>
        <dsp:cNvPr id="0" name=""/>
        <dsp:cNvSpPr/>
      </dsp:nvSpPr>
      <dsp:spPr>
        <a:xfrm>
          <a:off x="0" y="3494670"/>
          <a:ext cx="7345363" cy="1628731"/>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lv-LV" sz="4100" kern="1200" dirty="0">
              <a:solidFill>
                <a:schemeClr val="tx1"/>
              </a:solidFill>
            </a:rPr>
            <a:t>Ietaupījumu mērīšana un pārbaude (monitorings)</a:t>
          </a:r>
          <a:endParaRPr lang="en-US" sz="4100" kern="1200" dirty="0">
            <a:solidFill>
              <a:schemeClr val="tx1"/>
            </a:solidFill>
          </a:endParaRPr>
        </a:p>
      </dsp:txBody>
      <dsp:txXfrm>
        <a:off x="0" y="3494670"/>
        <a:ext cx="7345363" cy="162873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EE7AF1-3735-43E2-A020-D4A856088A0D}">
      <dsp:nvSpPr>
        <dsp:cNvPr id="0" name=""/>
        <dsp:cNvSpPr/>
      </dsp:nvSpPr>
      <dsp:spPr>
        <a:xfrm>
          <a:off x="0" y="1047"/>
          <a:ext cx="7345363" cy="1628731"/>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lv-LV" sz="4100" kern="1200" dirty="0">
              <a:solidFill>
                <a:schemeClr val="tx1"/>
              </a:solidFill>
            </a:rPr>
            <a:t>Bāzes līmeņa aprēķināšana</a:t>
          </a:r>
          <a:endParaRPr lang="en-US" sz="4100" kern="1200" dirty="0">
            <a:solidFill>
              <a:schemeClr val="tx1"/>
            </a:solidFill>
          </a:endParaRPr>
        </a:p>
      </dsp:txBody>
      <dsp:txXfrm>
        <a:off x="0" y="1047"/>
        <a:ext cx="7345363" cy="1628731"/>
      </dsp:txXfrm>
    </dsp:sp>
    <dsp:sp modelId="{63E527FA-2CC8-4B58-8E33-D719CD0269FB}">
      <dsp:nvSpPr>
        <dsp:cNvPr id="0" name=""/>
        <dsp:cNvSpPr/>
      </dsp:nvSpPr>
      <dsp:spPr>
        <a:xfrm>
          <a:off x="0" y="1747859"/>
          <a:ext cx="7345363" cy="1628731"/>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lv-LV" sz="4100" kern="1200" dirty="0">
              <a:solidFill>
                <a:schemeClr val="tx1"/>
              </a:solidFill>
            </a:rPr>
            <a:t>Ticams EEL projekta ekonomiskais izvērtējums</a:t>
          </a:r>
          <a:endParaRPr lang="en-US" sz="4100" kern="1200" dirty="0">
            <a:solidFill>
              <a:schemeClr val="tx1"/>
            </a:solidFill>
          </a:endParaRPr>
        </a:p>
      </dsp:txBody>
      <dsp:txXfrm>
        <a:off x="0" y="1747859"/>
        <a:ext cx="7345363" cy="1628731"/>
      </dsp:txXfrm>
    </dsp:sp>
    <dsp:sp modelId="{570D0466-8FF9-4FBB-9647-A1D3809B7AD9}">
      <dsp:nvSpPr>
        <dsp:cNvPr id="0" name=""/>
        <dsp:cNvSpPr/>
      </dsp:nvSpPr>
      <dsp:spPr>
        <a:xfrm>
          <a:off x="0" y="3494670"/>
          <a:ext cx="7345363" cy="1628731"/>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lv-LV" sz="4100" kern="1200" dirty="0">
              <a:solidFill>
                <a:schemeClr val="tx1"/>
              </a:solidFill>
            </a:rPr>
            <a:t>Ietaupījumu mērījumi un pārbaude (monitorings)</a:t>
          </a:r>
          <a:endParaRPr lang="en-US" sz="4100" kern="1200" dirty="0">
            <a:solidFill>
              <a:schemeClr val="tx1"/>
            </a:solidFill>
          </a:endParaRPr>
        </a:p>
      </dsp:txBody>
      <dsp:txXfrm>
        <a:off x="0" y="3494670"/>
        <a:ext cx="7345363" cy="162873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EE7AF1-3735-43E2-A020-D4A856088A0D}">
      <dsp:nvSpPr>
        <dsp:cNvPr id="0" name=""/>
        <dsp:cNvSpPr/>
      </dsp:nvSpPr>
      <dsp:spPr>
        <a:xfrm>
          <a:off x="0" y="1047"/>
          <a:ext cx="7345363" cy="1628731"/>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lv-LV" sz="4100" kern="1200" dirty="0">
              <a:solidFill>
                <a:schemeClr val="tx1"/>
              </a:solidFill>
            </a:rPr>
            <a:t>Bāzes līmeņa aprēķins</a:t>
          </a:r>
          <a:endParaRPr lang="en-US" sz="4100" kern="1200" dirty="0">
            <a:solidFill>
              <a:schemeClr val="tx1"/>
            </a:solidFill>
          </a:endParaRPr>
        </a:p>
      </dsp:txBody>
      <dsp:txXfrm>
        <a:off x="0" y="1047"/>
        <a:ext cx="7345363" cy="1628731"/>
      </dsp:txXfrm>
    </dsp:sp>
    <dsp:sp modelId="{63E527FA-2CC8-4B58-8E33-D719CD0269FB}">
      <dsp:nvSpPr>
        <dsp:cNvPr id="0" name=""/>
        <dsp:cNvSpPr/>
      </dsp:nvSpPr>
      <dsp:spPr>
        <a:xfrm>
          <a:off x="0" y="1747859"/>
          <a:ext cx="7345363" cy="1628731"/>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lv-LV" sz="4100" kern="1200" dirty="0">
              <a:solidFill>
                <a:schemeClr val="tx1"/>
              </a:solidFill>
            </a:rPr>
            <a:t>EEL projektu ticams ekonomiskais aprēķins</a:t>
          </a:r>
          <a:endParaRPr lang="en-US" sz="4100" kern="1200" dirty="0">
            <a:solidFill>
              <a:schemeClr val="tx1"/>
            </a:solidFill>
          </a:endParaRPr>
        </a:p>
      </dsp:txBody>
      <dsp:txXfrm>
        <a:off x="0" y="1747859"/>
        <a:ext cx="7345363" cy="1628731"/>
      </dsp:txXfrm>
    </dsp:sp>
    <dsp:sp modelId="{570D0466-8FF9-4FBB-9647-A1D3809B7AD9}">
      <dsp:nvSpPr>
        <dsp:cNvPr id="0" name=""/>
        <dsp:cNvSpPr/>
      </dsp:nvSpPr>
      <dsp:spPr>
        <a:xfrm>
          <a:off x="0" y="3494670"/>
          <a:ext cx="7345363" cy="162873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lv-LV" sz="4100" kern="1200" dirty="0">
              <a:solidFill>
                <a:schemeClr val="tx1"/>
              </a:solidFill>
            </a:rPr>
            <a:t>Ietaupījumu mērījumi un pārbaude (monitorings)</a:t>
          </a:r>
          <a:endParaRPr lang="en-US" sz="4100" kern="1200" dirty="0">
            <a:solidFill>
              <a:schemeClr val="tx1"/>
            </a:solidFill>
          </a:endParaRPr>
        </a:p>
      </dsp:txBody>
      <dsp:txXfrm>
        <a:off x="0" y="3494670"/>
        <a:ext cx="7345363" cy="16287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9901DCB-B798-44BA-B424-EB43BC5BAD34}" type="datetimeFigureOut">
              <a:rPr lang="en-US" smtClean="0"/>
              <a:t>10/14/2016</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1EC3C89-6816-4E5F-AC32-668D1782E65D}"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9708432-6D63-453D-902B-20B3F456AB53}" type="datetimeFigureOut">
              <a:rPr lang="en-US"/>
              <a:pPr>
                <a:defRPr/>
              </a:pPr>
              <a:t>10/14/2016</a:t>
            </a:fld>
            <a:endParaRPr lang="en-US"/>
          </a:p>
        </p:txBody>
      </p:sp>
      <p:sp>
        <p:nvSpPr>
          <p:cNvPr id="4" name="Označba mesta stranske slik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noProof="0"/>
              <a:t>Uredite sloge besedila matrice</a:t>
            </a:r>
          </a:p>
          <a:p>
            <a:pPr lvl="1"/>
            <a:r>
              <a:rPr lang="sl-SI" noProof="0"/>
              <a:t>Druga raven</a:t>
            </a:r>
          </a:p>
          <a:p>
            <a:pPr lvl="2"/>
            <a:r>
              <a:rPr lang="sl-SI" noProof="0"/>
              <a:t>Tretja raven</a:t>
            </a:r>
          </a:p>
          <a:p>
            <a:pPr lvl="3"/>
            <a:r>
              <a:rPr lang="sl-SI" noProof="0"/>
              <a:t>Četrta raven</a:t>
            </a:r>
          </a:p>
          <a:p>
            <a:pPr lvl="4"/>
            <a:r>
              <a:rPr lang="sl-SI" noProof="0"/>
              <a:t>Peta raven</a:t>
            </a:r>
            <a:endParaRPr lang="en-US" noProof="0"/>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2C7FB84-AE7D-44F0-8305-94BA25B11D7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xfrm>
            <a:off x="123825" y="909638"/>
            <a:ext cx="6413500" cy="4810125"/>
          </a:xfrm>
          <a:noFill/>
          <a:ln>
            <a:solidFill>
              <a:srgbClr val="000000"/>
            </a:solidFill>
            <a:miter lim="800000"/>
            <a:headEnd/>
            <a:tailEnd/>
          </a:ln>
        </p:spPr>
      </p:sp>
      <p:sp>
        <p:nvSpPr>
          <p:cNvPr id="532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a:p>
        </p:txBody>
      </p:sp>
      <p:sp>
        <p:nvSpPr>
          <p:cNvPr id="532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7510AC3A-C0CF-4E37-8793-E9B33D5F1BAC}" type="slidenum">
              <a:rPr lang="de-DE" altLang="de-DE" b="1" smtClean="0">
                <a:solidFill>
                  <a:srgbClr val="999999"/>
                </a:solidFill>
                <a:latin typeface="Arial" charset="0"/>
                <a:cs typeface="Arial" charset="0"/>
              </a:rPr>
              <a:pPr eaLnBrk="0" fontAlgn="base" hangingPunct="0">
                <a:spcBef>
                  <a:spcPct val="0"/>
                </a:spcBef>
                <a:spcAft>
                  <a:spcPct val="0"/>
                </a:spcAft>
              </a:pPr>
              <a:t>1</a:t>
            </a:fld>
            <a:endParaRPr lang="de-DE" altLang="de-DE" b="1">
              <a:solidFill>
                <a:srgbClr val="999999"/>
              </a:solidFill>
              <a:latin typeface="Arial" charset="0"/>
              <a:cs typeface="Arial" charset="0"/>
            </a:endParaRPr>
          </a:p>
        </p:txBody>
      </p:sp>
    </p:spTree>
    <p:extLst>
      <p:ext uri="{BB962C8B-B14F-4D97-AF65-F5344CB8AC3E}">
        <p14:creationId xmlns="" xmlns:p14="http://schemas.microsoft.com/office/powerpoint/2010/main" val="4165249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xfrm>
            <a:off x="125413" y="909638"/>
            <a:ext cx="6411912" cy="4810125"/>
          </a:xfrm>
          <a:noFill/>
          <a:ln>
            <a:solidFill>
              <a:srgbClr val="000000"/>
            </a:solidFill>
            <a:miter lim="800000"/>
            <a:headEnd/>
            <a:tailEnd/>
          </a:ln>
        </p:spPr>
      </p:sp>
      <p:sp>
        <p:nvSpPr>
          <p:cNvPr id="5427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a:p>
        </p:txBody>
      </p:sp>
      <p:sp>
        <p:nvSpPr>
          <p:cNvPr id="5427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57C49469-194A-400B-9BCF-579777D5A681}" type="slidenum">
              <a:rPr lang="de-DE" altLang="de-DE" b="1" smtClean="0">
                <a:solidFill>
                  <a:srgbClr val="999999"/>
                </a:solidFill>
                <a:latin typeface="Arial" charset="0"/>
                <a:cs typeface="Arial" charset="0"/>
              </a:rPr>
              <a:pPr eaLnBrk="0" fontAlgn="base" hangingPunct="0">
                <a:spcBef>
                  <a:spcPct val="0"/>
                </a:spcBef>
                <a:spcAft>
                  <a:spcPct val="0"/>
                </a:spcAft>
              </a:pPr>
              <a:t>2</a:t>
            </a:fld>
            <a:endParaRPr lang="de-DE" altLang="de-DE" b="1">
              <a:solidFill>
                <a:srgbClr val="999999"/>
              </a:solidFill>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xfrm>
            <a:off x="406400" y="838200"/>
            <a:ext cx="5905500" cy="4430713"/>
          </a:xfrm>
          <a:noFill/>
          <a:ln>
            <a:solidFill>
              <a:srgbClr val="000000"/>
            </a:solidFill>
            <a:miter lim="800000"/>
            <a:headEnd/>
            <a:tailEnd/>
          </a:ln>
        </p:spPr>
      </p:sp>
      <p:sp>
        <p:nvSpPr>
          <p:cNvPr id="5529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a:p>
        </p:txBody>
      </p:sp>
      <p:sp>
        <p:nvSpPr>
          <p:cNvPr id="35844" name="Foliennummernplatzhalter 3"/>
          <p:cNvSpPr>
            <a:spLocks noGrp="1"/>
          </p:cNvSpPr>
          <p:nvPr>
            <p:ph type="sldNum" sz="quarter" idx="5"/>
          </p:nvPr>
        </p:nvSpPr>
        <p:spPr bwMode="auto">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0" hangingPunct="0">
              <a:spcBef>
                <a:spcPct val="0"/>
              </a:spcBef>
              <a:defRPr/>
            </a:pPr>
            <a:fld id="{62D05978-604C-4649-B3F8-E56DA31802DC}" type="slidenum">
              <a:rPr lang="de-DE" altLang="de-DE" b="1">
                <a:solidFill>
                  <a:srgbClr val="999999"/>
                </a:solidFill>
                <a:latin typeface="Arial" charset="0"/>
              </a:rPr>
              <a:pPr eaLnBrk="0" hangingPunct="0">
                <a:spcBef>
                  <a:spcPct val="0"/>
                </a:spcBef>
                <a:defRPr/>
              </a:pPr>
              <a:t>27</a:t>
            </a:fld>
            <a:endParaRPr lang="de-DE" altLang="de-DE" b="1">
              <a:solidFill>
                <a:srgbClr val="999999"/>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fld id="{73BC8E48-9E74-4E19-B663-BF3E9F22822D}" type="datetimeFigureOut">
              <a:rPr lang="de-DE"/>
              <a:pPr>
                <a:defRPr/>
              </a:pPr>
              <a:t>14.10.2016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9723C18-7572-44DA-87C9-A92AD49A3711}"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A7DF8141-F8B0-49E9-9CEB-DE326704DF48}" type="datetimeFigureOut">
              <a:rPr lang="de-DE"/>
              <a:pPr>
                <a:defRPr/>
              </a:pPr>
              <a:t>14.10.2016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C0AA8BA-DCB4-4CC9-BAA1-FAF1F89AD7A3}"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7BA3DEE5-5B5C-4ECD-9F90-3966B9418792}" type="datetimeFigureOut">
              <a:rPr lang="de-DE"/>
              <a:pPr>
                <a:defRPr/>
              </a:pPr>
              <a:t>14.10.2016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E10D9C1-BA42-4B0D-A0FF-9EE60F9AEF0C}" type="slidenum">
              <a:rPr lang="de-DE"/>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Rechteck 3"/>
          <p:cNvSpPr>
            <a:spLocks noChangeArrowheads="1"/>
          </p:cNvSpPr>
          <p:nvPr userDrawn="1"/>
        </p:nvSpPr>
        <p:spPr bwMode="auto">
          <a:xfrm>
            <a:off x="7721600" y="6604000"/>
            <a:ext cx="1422400" cy="254000"/>
          </a:xfrm>
          <a:prstGeom prst="rect">
            <a:avLst/>
          </a:prstGeom>
          <a:solidFill>
            <a:schemeClr val="bg1"/>
          </a:solidFill>
          <a:ln>
            <a:noFill/>
          </a:ln>
          <a:extLst/>
        </p:spPr>
        <p:txBody>
          <a:bodyPr/>
          <a:lstStyle>
            <a:lvl1pPr eaLnBrk="0" hangingPunct="0">
              <a:defRPr sz="2200" b="1">
                <a:solidFill>
                  <a:srgbClr val="999999"/>
                </a:solidFill>
                <a:latin typeface="Arial" charset="0"/>
              </a:defRPr>
            </a:lvl1pPr>
            <a:lvl2pPr marL="742950" indent="-285750" eaLnBrk="0" hangingPunct="0">
              <a:defRPr sz="2200" b="1">
                <a:solidFill>
                  <a:srgbClr val="999999"/>
                </a:solidFill>
                <a:latin typeface="Arial" charset="0"/>
              </a:defRPr>
            </a:lvl2pPr>
            <a:lvl3pPr marL="1143000" indent="-228600" eaLnBrk="0" hangingPunct="0">
              <a:defRPr sz="2200" b="1">
                <a:solidFill>
                  <a:srgbClr val="999999"/>
                </a:solidFill>
                <a:latin typeface="Arial" charset="0"/>
              </a:defRPr>
            </a:lvl3pPr>
            <a:lvl4pPr marL="1600200" indent="-228600" eaLnBrk="0" hangingPunct="0">
              <a:defRPr sz="2200" b="1">
                <a:solidFill>
                  <a:srgbClr val="999999"/>
                </a:solidFill>
                <a:latin typeface="Arial" charset="0"/>
              </a:defRPr>
            </a:lvl4pPr>
            <a:lvl5pPr marL="2057400" indent="-228600" eaLnBrk="0" hangingPunct="0">
              <a:defRPr sz="2200" b="1">
                <a:solidFill>
                  <a:srgbClr val="999999"/>
                </a:solidFill>
                <a:latin typeface="Arial" charset="0"/>
              </a:defRPr>
            </a:lvl5pPr>
            <a:lvl6pPr marL="2514600" indent="-228600" eaLnBrk="0" fontAlgn="base" hangingPunct="0">
              <a:spcBef>
                <a:spcPct val="0"/>
              </a:spcBef>
              <a:spcAft>
                <a:spcPct val="0"/>
              </a:spcAft>
              <a:defRPr sz="2200" b="1">
                <a:solidFill>
                  <a:srgbClr val="999999"/>
                </a:solidFill>
                <a:latin typeface="Arial" charset="0"/>
              </a:defRPr>
            </a:lvl6pPr>
            <a:lvl7pPr marL="2971800" indent="-228600" eaLnBrk="0" fontAlgn="base" hangingPunct="0">
              <a:spcBef>
                <a:spcPct val="0"/>
              </a:spcBef>
              <a:spcAft>
                <a:spcPct val="0"/>
              </a:spcAft>
              <a:defRPr sz="2200" b="1">
                <a:solidFill>
                  <a:srgbClr val="999999"/>
                </a:solidFill>
                <a:latin typeface="Arial" charset="0"/>
              </a:defRPr>
            </a:lvl7pPr>
            <a:lvl8pPr marL="3429000" indent="-228600" eaLnBrk="0" fontAlgn="base" hangingPunct="0">
              <a:spcBef>
                <a:spcPct val="0"/>
              </a:spcBef>
              <a:spcAft>
                <a:spcPct val="0"/>
              </a:spcAft>
              <a:defRPr sz="2200" b="1">
                <a:solidFill>
                  <a:srgbClr val="999999"/>
                </a:solidFill>
                <a:latin typeface="Arial" charset="0"/>
              </a:defRPr>
            </a:lvl8pPr>
            <a:lvl9pPr marL="3886200" indent="-228600" eaLnBrk="0" fontAlgn="base" hangingPunct="0">
              <a:spcBef>
                <a:spcPct val="0"/>
              </a:spcBef>
              <a:spcAft>
                <a:spcPct val="0"/>
              </a:spcAft>
              <a:defRPr sz="2200" b="1">
                <a:solidFill>
                  <a:srgbClr val="999999"/>
                </a:solidFill>
                <a:latin typeface="Arial" charset="0"/>
              </a:defRPr>
            </a:lvl9pPr>
          </a:lstStyle>
          <a:p>
            <a:pPr fontAlgn="auto">
              <a:spcBef>
                <a:spcPts val="0"/>
              </a:spcBef>
              <a:spcAft>
                <a:spcPts val="0"/>
              </a:spcAft>
              <a:defRPr/>
            </a:pPr>
            <a:endParaRPr lang="de-DE" altLang="de-DE">
              <a:cs typeface="+mn-cs"/>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07504" y="980728"/>
            <a:ext cx="9001000" cy="5544616"/>
          </a:xfrm>
        </p:spPr>
        <p:txBody>
          <a:bodyPr lIns="36000" tIns="0" rIns="0" bIns="0"/>
          <a:lstStyle>
            <a:lvl1pPr marL="360000" indent="-360000" defTabSz="360000">
              <a:spcBef>
                <a:spcPts val="0"/>
              </a:spcBef>
              <a:buClr>
                <a:srgbClr val="009A46"/>
              </a:buClr>
              <a:defRPr sz="2400"/>
            </a:lvl1pPr>
            <a:lvl2pPr marL="720000" indent="-360000" defTabSz="360000">
              <a:spcBef>
                <a:spcPts val="300"/>
              </a:spcBef>
              <a:buClr>
                <a:srgbClr val="009A46"/>
              </a:buClr>
              <a:defRPr sz="2000"/>
            </a:lvl2pPr>
            <a:lvl3pPr marL="1080000" indent="-360000" defTabSz="360000">
              <a:spcBef>
                <a:spcPts val="300"/>
              </a:spcBef>
              <a:buClr>
                <a:srgbClr val="009A46"/>
              </a:buClr>
              <a:defRPr sz="1800"/>
            </a:lvl3pPr>
            <a:lvl4pPr marL="1260000" indent="-180000" defTabSz="360000">
              <a:spcBef>
                <a:spcPts val="300"/>
              </a:spcBef>
              <a:buClr>
                <a:srgbClr val="009A46"/>
              </a:buClr>
              <a:defRPr sz="1600"/>
            </a:lvl4pPr>
            <a:lvl5pPr marL="1440000" indent="-180000" defTabSz="360000">
              <a:spcBef>
                <a:spcPts val="300"/>
              </a:spcBef>
              <a:buClr>
                <a:srgbClr val="009A46"/>
              </a:buClr>
              <a:defRPr sz="1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6"/>
          <p:cNvSpPr>
            <a:spLocks noGrp="1"/>
          </p:cNvSpPr>
          <p:nvPr>
            <p:ph type="title"/>
          </p:nvPr>
        </p:nvSpPr>
        <p:spPr>
          <a:xfrm>
            <a:off x="107504" y="-18321"/>
            <a:ext cx="8229600" cy="999049"/>
          </a:xfrm>
        </p:spPr>
        <p:txBody>
          <a:bodyPr/>
          <a:lstStyle>
            <a:lvl1pPr algn="l">
              <a:defRPr sz="2800">
                <a:solidFill>
                  <a:srgbClr val="008000"/>
                </a:solidFill>
              </a:defRPr>
            </a:lvl1pPr>
          </a:lstStyle>
          <a:p>
            <a:r>
              <a:rPr lang="de-DE" dirty="0"/>
              <a:t>Titelmasterformat durch Klicken bearbeiten</a:t>
            </a:r>
            <a:endParaRPr lang="en-GB" dirty="0"/>
          </a:p>
        </p:txBody>
      </p:sp>
      <p:sp>
        <p:nvSpPr>
          <p:cNvPr id="4" name="Foliennummernplatzhalter 5"/>
          <p:cNvSpPr>
            <a:spLocks noGrp="1"/>
          </p:cNvSpPr>
          <p:nvPr>
            <p:ph type="sldNum" sz="quarter" idx="10"/>
          </p:nvPr>
        </p:nvSpPr>
        <p:spPr>
          <a:xfrm>
            <a:off x="6948488" y="6597650"/>
            <a:ext cx="2133600" cy="196850"/>
          </a:xfrm>
        </p:spPr>
        <p:txBody>
          <a:bodyPr/>
          <a:lstStyle>
            <a:lvl1pPr>
              <a:defRPr sz="1400">
                <a:latin typeface="Calibri Light" panose="020F0302020204030204" pitchFamily="34" charset="0"/>
              </a:defRPr>
            </a:lvl1pPr>
          </a:lstStyle>
          <a:p>
            <a:pPr>
              <a:defRPr/>
            </a:pPr>
            <a:r>
              <a:rPr lang="de-DE"/>
              <a:t>Slide N° </a:t>
            </a:r>
            <a:fld id="{1D865D65-B9E3-47F1-827E-0E19974F724D}" type="slidenum">
              <a:rPr lang="de-DE"/>
              <a:pPr>
                <a:defRPr/>
              </a:pPr>
              <a:t>‹#›</a:t>
            </a:fld>
            <a:endParaRPr lang="de-DE"/>
          </a:p>
        </p:txBody>
      </p:sp>
      <p:sp>
        <p:nvSpPr>
          <p:cNvPr id="5" name="Fußzeilenplatzhalter 5"/>
          <p:cNvSpPr>
            <a:spLocks noGrp="1"/>
          </p:cNvSpPr>
          <p:nvPr>
            <p:ph type="ftr" sz="quarter" idx="11"/>
          </p:nvPr>
        </p:nvSpPr>
        <p:spPr/>
        <p:txBody>
          <a:bodyPr/>
          <a:lstStyle>
            <a:lvl1pPr>
              <a:defRPr/>
            </a:lvl1pPr>
          </a:lstStyle>
          <a:p>
            <a:pPr>
              <a:defRPr/>
            </a:pP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5"/>
          <p:cNvSpPr>
            <a:spLocks noGrp="1"/>
          </p:cNvSpPr>
          <p:nvPr>
            <p:ph type="ftr" sz="quarter" idx="10"/>
          </p:nvPr>
        </p:nvSpPr>
        <p:spPr/>
        <p:txBody>
          <a:bodyPr/>
          <a:lstStyle>
            <a:lvl1pPr>
              <a:defRPr/>
            </a:lvl1pPr>
          </a:lstStyle>
          <a:p>
            <a:pPr>
              <a:defRPr/>
            </a:pPr>
            <a:r>
              <a:rPr lang="de-DE"/>
              <a:t>EnPC-INTRANS</a:t>
            </a:r>
          </a:p>
        </p:txBody>
      </p:sp>
      <p:sp>
        <p:nvSpPr>
          <p:cNvPr id="6" name="Foliennummernplatzhalter 6"/>
          <p:cNvSpPr>
            <a:spLocks noGrp="1"/>
          </p:cNvSpPr>
          <p:nvPr>
            <p:ph type="sldNum" sz="quarter" idx="11"/>
          </p:nvPr>
        </p:nvSpPr>
        <p:spPr/>
        <p:txBody>
          <a:bodyPr/>
          <a:lstStyle>
            <a:lvl1pPr>
              <a:defRPr/>
            </a:lvl1pPr>
          </a:lstStyle>
          <a:p>
            <a:pPr>
              <a:defRPr/>
            </a:pPr>
            <a:fld id="{F57E7C11-1392-4254-90F0-4DF1F300C278}" type="slidenum">
              <a:rPr lang="de-DE"/>
              <a:pPr>
                <a:defRPr/>
              </a:pPr>
              <a:t>‹#›</a:t>
            </a:fld>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7"/>
          <p:cNvSpPr>
            <a:spLocks noGrp="1"/>
          </p:cNvSpPr>
          <p:nvPr>
            <p:ph type="ftr" sz="quarter" idx="10"/>
          </p:nvPr>
        </p:nvSpPr>
        <p:spPr/>
        <p:txBody>
          <a:bodyPr/>
          <a:lstStyle>
            <a:lvl1pPr>
              <a:defRPr/>
            </a:lvl1pPr>
          </a:lstStyle>
          <a:p>
            <a:pPr>
              <a:defRPr/>
            </a:pPr>
            <a:r>
              <a:rPr lang="de-DE"/>
              <a:t>EnPC-INTRANS</a:t>
            </a:r>
          </a:p>
        </p:txBody>
      </p:sp>
      <p:sp>
        <p:nvSpPr>
          <p:cNvPr id="8" name="Foliennummernplatzhalter 8"/>
          <p:cNvSpPr>
            <a:spLocks noGrp="1"/>
          </p:cNvSpPr>
          <p:nvPr>
            <p:ph type="sldNum" sz="quarter" idx="11"/>
          </p:nvPr>
        </p:nvSpPr>
        <p:spPr/>
        <p:txBody>
          <a:bodyPr/>
          <a:lstStyle>
            <a:lvl1pPr>
              <a:defRPr/>
            </a:lvl1pPr>
          </a:lstStyle>
          <a:p>
            <a:pPr>
              <a:defRPr/>
            </a:pPr>
            <a:fld id="{30ECB825-546C-4645-A842-2ABE2BF80CD7}" type="slidenum">
              <a:rPr lang="de-DE"/>
              <a:pPr>
                <a:defRPr/>
              </a:pPr>
              <a:t>‹#›</a:t>
            </a:fld>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3"/>
          <p:cNvSpPr>
            <a:spLocks noGrp="1"/>
          </p:cNvSpPr>
          <p:nvPr>
            <p:ph type="ftr" sz="quarter" idx="10"/>
          </p:nvPr>
        </p:nvSpPr>
        <p:spPr/>
        <p:txBody>
          <a:bodyPr/>
          <a:lstStyle>
            <a:lvl1pPr>
              <a:defRPr/>
            </a:lvl1pPr>
          </a:lstStyle>
          <a:p>
            <a:pPr>
              <a:defRPr/>
            </a:pPr>
            <a:r>
              <a:rPr lang="de-DE"/>
              <a:t>EnPC-INTRANS</a:t>
            </a:r>
          </a:p>
        </p:txBody>
      </p:sp>
      <p:sp>
        <p:nvSpPr>
          <p:cNvPr id="4" name="Foliennummernplatzhalter 4"/>
          <p:cNvSpPr>
            <a:spLocks noGrp="1"/>
          </p:cNvSpPr>
          <p:nvPr>
            <p:ph type="sldNum" sz="quarter" idx="11"/>
          </p:nvPr>
        </p:nvSpPr>
        <p:spPr/>
        <p:txBody>
          <a:bodyPr/>
          <a:lstStyle>
            <a:lvl1pPr>
              <a:defRPr/>
            </a:lvl1pPr>
          </a:lstStyle>
          <a:p>
            <a:pPr>
              <a:defRPr/>
            </a:pPr>
            <a:fld id="{3E0B3C44-507B-413A-8C7A-66D19A820F04}" type="slidenum">
              <a:rPr lang="de-DE"/>
              <a:pPr>
                <a:defRPr/>
              </a:pPr>
              <a:t>‹#›</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defRPr/>
            </a:lvl1pPr>
          </a:lstStyle>
          <a:p>
            <a:pPr>
              <a:defRPr/>
            </a:pPr>
            <a:r>
              <a:rPr lang="de-DE"/>
              <a:t>EnPC-INTRANS</a:t>
            </a:r>
          </a:p>
        </p:txBody>
      </p:sp>
      <p:sp>
        <p:nvSpPr>
          <p:cNvPr id="3" name="Foliennummernplatzhalter 3"/>
          <p:cNvSpPr>
            <a:spLocks noGrp="1"/>
          </p:cNvSpPr>
          <p:nvPr>
            <p:ph type="sldNum" sz="quarter" idx="11"/>
          </p:nvPr>
        </p:nvSpPr>
        <p:spPr/>
        <p:txBody>
          <a:bodyPr/>
          <a:lstStyle>
            <a:lvl1pPr>
              <a:defRPr/>
            </a:lvl1pPr>
          </a:lstStyle>
          <a:p>
            <a:pPr>
              <a:defRPr/>
            </a:pPr>
            <a:fld id="{3EB9C65D-B610-4981-92FA-EC97CBC3F64F}" type="slidenum">
              <a:rPr lang="de-DE"/>
              <a:pPr>
                <a:defRPr/>
              </a:pPr>
              <a:t>‹#›</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ußzeilenplatzhalter 5"/>
          <p:cNvSpPr>
            <a:spLocks noGrp="1"/>
          </p:cNvSpPr>
          <p:nvPr>
            <p:ph type="ftr" sz="quarter" idx="10"/>
          </p:nvPr>
        </p:nvSpPr>
        <p:spPr/>
        <p:txBody>
          <a:bodyPr/>
          <a:lstStyle>
            <a:lvl1pPr>
              <a:defRPr/>
            </a:lvl1pPr>
          </a:lstStyle>
          <a:p>
            <a:pPr>
              <a:defRPr/>
            </a:pPr>
            <a:r>
              <a:rPr lang="de-DE"/>
              <a:t>EnPC-INTRANS</a:t>
            </a:r>
          </a:p>
        </p:txBody>
      </p:sp>
      <p:sp>
        <p:nvSpPr>
          <p:cNvPr id="6" name="Foliennummernplatzhalter 6"/>
          <p:cNvSpPr>
            <a:spLocks noGrp="1"/>
          </p:cNvSpPr>
          <p:nvPr>
            <p:ph type="sldNum" sz="quarter" idx="11"/>
          </p:nvPr>
        </p:nvSpPr>
        <p:spPr/>
        <p:txBody>
          <a:bodyPr/>
          <a:lstStyle>
            <a:lvl1pPr>
              <a:defRPr/>
            </a:lvl1pPr>
          </a:lstStyle>
          <a:p>
            <a:pPr>
              <a:defRPr/>
            </a:pPr>
            <a:fld id="{2BF89C73-50DC-46F0-9880-395CB062BDA9}" type="slidenum">
              <a:rPr lang="de-DE"/>
              <a:pPr>
                <a:defRPr/>
              </a:pPr>
              <a:t>‹#›</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pPr>
              <a:defRPr/>
            </a:pPr>
            <a:endParaRPr lang="de-DE"/>
          </a:p>
        </p:txBody>
      </p:sp>
      <p:sp>
        <p:nvSpPr>
          <p:cNvPr id="6" name="Foliennummernplatzhalter 5"/>
          <p:cNvSpPr>
            <a:spLocks noGrp="1"/>
          </p:cNvSpPr>
          <p:nvPr>
            <p:ph type="sldNum" sz="quarter" idx="11"/>
          </p:nvPr>
        </p:nvSpPr>
        <p:spPr/>
        <p:txBody>
          <a:bodyPr/>
          <a:lstStyle>
            <a:lvl1pPr>
              <a:defRPr/>
            </a:lvl1pPr>
          </a:lstStyle>
          <a:p>
            <a:pPr>
              <a:defRPr/>
            </a:pPr>
            <a:fld id="{89F9FAD3-6504-4502-B975-F2682E03519B}"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F81C46AC-D7DD-4535-BB24-836A2E6289F1}" type="datetimeFigureOut">
              <a:rPr lang="de-DE"/>
              <a:pPr>
                <a:defRPr/>
              </a:pPr>
              <a:t>14.10.2016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AA2439F-B86C-4B53-981C-28A735EA9653}" type="slidenum">
              <a:rPr lang="de-DE"/>
              <a:pPr>
                <a:defRPr/>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0"/>
          </p:nvPr>
        </p:nvSpPr>
        <p:spPr/>
        <p:txBody>
          <a:bodyPr/>
          <a:lstStyle>
            <a:lvl1pPr>
              <a:defRPr/>
            </a:lvl1pPr>
          </a:lstStyle>
          <a:p>
            <a:pPr>
              <a:defRPr/>
            </a:pPr>
            <a:endParaRPr lang="de-DE"/>
          </a:p>
        </p:txBody>
      </p:sp>
      <p:sp>
        <p:nvSpPr>
          <p:cNvPr id="5" name="Foliennummernplatzhalter 5"/>
          <p:cNvSpPr>
            <a:spLocks noGrp="1"/>
          </p:cNvSpPr>
          <p:nvPr>
            <p:ph type="sldNum" sz="quarter" idx="11"/>
          </p:nvPr>
        </p:nvSpPr>
        <p:spPr/>
        <p:txBody>
          <a:bodyPr/>
          <a:lstStyle>
            <a:lvl1pPr>
              <a:defRPr/>
            </a:lvl1pPr>
          </a:lstStyle>
          <a:p>
            <a:pPr>
              <a:defRPr/>
            </a:pPr>
            <a:fld id="{77416EDA-EFDB-4F5C-8E7F-1F33C4DB094B}" type="slidenum">
              <a:rPr lang="de-DE"/>
              <a:pPr>
                <a:defRPr/>
              </a:pPr>
              <a:t>‹#›</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0"/>
          </p:nvPr>
        </p:nvSpPr>
        <p:spPr/>
        <p:txBody>
          <a:bodyPr/>
          <a:lstStyle>
            <a:lvl1pPr>
              <a:defRPr/>
            </a:lvl1pPr>
          </a:lstStyle>
          <a:p>
            <a:pPr>
              <a:defRPr/>
            </a:pPr>
            <a:endParaRPr lang="de-DE"/>
          </a:p>
        </p:txBody>
      </p:sp>
      <p:sp>
        <p:nvSpPr>
          <p:cNvPr id="5" name="Foliennummernplatzhalter 5"/>
          <p:cNvSpPr>
            <a:spLocks noGrp="1"/>
          </p:cNvSpPr>
          <p:nvPr>
            <p:ph type="sldNum" sz="quarter" idx="11"/>
          </p:nvPr>
        </p:nvSpPr>
        <p:spPr/>
        <p:txBody>
          <a:bodyPr/>
          <a:lstStyle>
            <a:lvl1pPr>
              <a:defRPr/>
            </a:lvl1pPr>
          </a:lstStyle>
          <a:p>
            <a:pPr>
              <a:defRPr/>
            </a:pPr>
            <a:fld id="{747B4BED-E6CD-4890-B0F0-CC0693C6655D}" type="slidenum">
              <a:rPr lang="de-DE"/>
              <a:pPr>
                <a:defRPr/>
              </a:pPr>
              <a:t>‹#›</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Rechteck 3"/>
          <p:cNvSpPr>
            <a:spLocks noChangeArrowheads="1"/>
          </p:cNvSpPr>
          <p:nvPr userDrawn="1"/>
        </p:nvSpPr>
        <p:spPr bwMode="auto">
          <a:xfrm>
            <a:off x="7721600" y="6604000"/>
            <a:ext cx="1422400" cy="254000"/>
          </a:xfrm>
          <a:prstGeom prst="rect">
            <a:avLst/>
          </a:prstGeom>
          <a:solidFill>
            <a:schemeClr val="bg1"/>
          </a:solidFill>
          <a:ln>
            <a:noFill/>
          </a:ln>
          <a:extLst/>
        </p:spPr>
        <p:txBody>
          <a:bodyPr/>
          <a:lstStyle>
            <a:lvl1pPr eaLnBrk="0" hangingPunct="0">
              <a:defRPr sz="2200" b="1">
                <a:solidFill>
                  <a:srgbClr val="999999"/>
                </a:solidFill>
                <a:latin typeface="Arial" charset="0"/>
              </a:defRPr>
            </a:lvl1pPr>
            <a:lvl2pPr marL="742950" indent="-285750" eaLnBrk="0" hangingPunct="0">
              <a:defRPr sz="2200" b="1">
                <a:solidFill>
                  <a:srgbClr val="999999"/>
                </a:solidFill>
                <a:latin typeface="Arial" charset="0"/>
              </a:defRPr>
            </a:lvl2pPr>
            <a:lvl3pPr marL="1143000" indent="-228600" eaLnBrk="0" hangingPunct="0">
              <a:defRPr sz="2200" b="1">
                <a:solidFill>
                  <a:srgbClr val="999999"/>
                </a:solidFill>
                <a:latin typeface="Arial" charset="0"/>
              </a:defRPr>
            </a:lvl3pPr>
            <a:lvl4pPr marL="1600200" indent="-228600" eaLnBrk="0" hangingPunct="0">
              <a:defRPr sz="2200" b="1">
                <a:solidFill>
                  <a:srgbClr val="999999"/>
                </a:solidFill>
                <a:latin typeface="Arial" charset="0"/>
              </a:defRPr>
            </a:lvl4pPr>
            <a:lvl5pPr marL="2057400" indent="-228600" eaLnBrk="0" hangingPunct="0">
              <a:defRPr sz="2200" b="1">
                <a:solidFill>
                  <a:srgbClr val="999999"/>
                </a:solidFill>
                <a:latin typeface="Arial" charset="0"/>
              </a:defRPr>
            </a:lvl5pPr>
            <a:lvl6pPr marL="2514600" indent="-228600" eaLnBrk="0" fontAlgn="base" hangingPunct="0">
              <a:spcBef>
                <a:spcPct val="0"/>
              </a:spcBef>
              <a:spcAft>
                <a:spcPct val="0"/>
              </a:spcAft>
              <a:defRPr sz="2200" b="1">
                <a:solidFill>
                  <a:srgbClr val="999999"/>
                </a:solidFill>
                <a:latin typeface="Arial" charset="0"/>
              </a:defRPr>
            </a:lvl6pPr>
            <a:lvl7pPr marL="2971800" indent="-228600" eaLnBrk="0" fontAlgn="base" hangingPunct="0">
              <a:spcBef>
                <a:spcPct val="0"/>
              </a:spcBef>
              <a:spcAft>
                <a:spcPct val="0"/>
              </a:spcAft>
              <a:defRPr sz="2200" b="1">
                <a:solidFill>
                  <a:srgbClr val="999999"/>
                </a:solidFill>
                <a:latin typeface="Arial" charset="0"/>
              </a:defRPr>
            </a:lvl7pPr>
            <a:lvl8pPr marL="3429000" indent="-228600" eaLnBrk="0" fontAlgn="base" hangingPunct="0">
              <a:spcBef>
                <a:spcPct val="0"/>
              </a:spcBef>
              <a:spcAft>
                <a:spcPct val="0"/>
              </a:spcAft>
              <a:defRPr sz="2200" b="1">
                <a:solidFill>
                  <a:srgbClr val="999999"/>
                </a:solidFill>
                <a:latin typeface="Arial" charset="0"/>
              </a:defRPr>
            </a:lvl8pPr>
            <a:lvl9pPr marL="3886200" indent="-228600" eaLnBrk="0" fontAlgn="base" hangingPunct="0">
              <a:spcBef>
                <a:spcPct val="0"/>
              </a:spcBef>
              <a:spcAft>
                <a:spcPct val="0"/>
              </a:spcAft>
              <a:defRPr sz="2200" b="1">
                <a:solidFill>
                  <a:srgbClr val="999999"/>
                </a:solidFill>
                <a:latin typeface="Arial" charset="0"/>
              </a:defRPr>
            </a:lvl9pPr>
          </a:lstStyle>
          <a:p>
            <a:pPr fontAlgn="auto">
              <a:spcBef>
                <a:spcPts val="0"/>
              </a:spcBef>
              <a:spcAft>
                <a:spcPts val="0"/>
              </a:spcAft>
              <a:defRPr/>
            </a:pPr>
            <a:endParaRPr lang="de-DE" altLang="de-DE"/>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fld id="{290AF537-0360-487E-B410-E857CB754432}" type="datetimeFigureOut">
              <a:rPr lang="de-DE"/>
              <a:pPr>
                <a:defRPr/>
              </a:pPr>
              <a:t>14.10.2016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C260B03-5EEC-47E6-8A28-6C9551449EE8}"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2D68ECFF-E686-43E9-9B41-477C2E1E99B1}" type="datetimeFigureOut">
              <a:rPr lang="de-DE"/>
              <a:pPr>
                <a:defRPr/>
              </a:pPr>
              <a:t>14.10.2016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E4BAE68E-FD36-4F77-9BA3-D9B6B0DDA2B6}"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B85413C2-7534-4D87-B4FC-C8E43227674B}" type="datetimeFigureOut">
              <a:rPr lang="de-DE"/>
              <a:pPr>
                <a:defRPr/>
              </a:pPr>
              <a:t>14.10.2016</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F8ADA9CF-C33A-4F99-8586-A955056D4817}"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617D7C40-F40F-4784-B7E1-9990558A1BB9}" type="datetimeFigureOut">
              <a:rPr lang="de-DE"/>
              <a:pPr>
                <a:defRPr/>
              </a:pPr>
              <a:t>14.10.2016</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EA01B247-3ACC-4BFF-A1E5-AC1EB2B904B7}"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5834F331-74C5-4772-955F-1AA8BFB18AC6}" type="datetimeFigureOut">
              <a:rPr lang="de-DE"/>
              <a:pPr>
                <a:defRPr/>
              </a:pPr>
              <a:t>14.10.2016</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54B8D0AA-EF0C-4802-88D5-AC05BDFB9FB3}"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A9469B99-5014-44D8-9CC4-870D9D914608}" type="datetimeFigureOut">
              <a:rPr lang="de-DE"/>
              <a:pPr>
                <a:defRPr/>
              </a:pPr>
              <a:t>14.10.2016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71E956AB-4636-4491-B308-438585F089B9}"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1822D256-7CC4-46C9-8B9B-53927FB22F92}" type="datetimeFigureOut">
              <a:rPr lang="de-DE"/>
              <a:pPr>
                <a:defRPr/>
              </a:pPr>
              <a:t>14.10.2016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585B8498-A325-4C52-B393-BACC86B0B84D}"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A4A7FB8-7DA4-469A-B3E7-30B789BA73AC}" type="datetimeFigureOut">
              <a:rPr lang="de-DE"/>
              <a:pPr>
                <a:defRPr/>
              </a:pPr>
              <a:t>14.10.2016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A2AF9DE-0FDB-4642-9D22-3E5E66B8FA76}"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p>
        </p:txBody>
      </p:sp>
      <p:sp>
        <p:nvSpPr>
          <p:cNvPr id="3075"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5" name="Fußzeilenplatzhalter 4"/>
          <p:cNvSpPr>
            <a:spLocks noGrp="1"/>
          </p:cNvSpPr>
          <p:nvPr>
            <p:ph type="ftr" sz="quarter" idx="3"/>
          </p:nvPr>
        </p:nvSpPr>
        <p:spPr>
          <a:xfrm>
            <a:off x="0" y="6597650"/>
            <a:ext cx="2895600" cy="260350"/>
          </a:xfrm>
          <a:prstGeom prst="rect">
            <a:avLst/>
          </a:prstGeom>
        </p:spPr>
        <p:txBody>
          <a:bodyPr vert="horz" lIns="91440" tIns="45720" rIns="91440" bIns="45720" rtlCol="0" anchor="ctr"/>
          <a:lstStyle>
            <a:lvl1pPr algn="l" fontAlgn="auto">
              <a:spcBef>
                <a:spcPts val="0"/>
              </a:spcBef>
              <a:spcAft>
                <a:spcPts val="0"/>
              </a:spcAft>
              <a:defRPr sz="1000">
                <a:solidFill>
                  <a:srgbClr val="009A46"/>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875463" y="6597650"/>
            <a:ext cx="2133600" cy="196850"/>
          </a:xfrm>
          <a:prstGeom prst="rect">
            <a:avLst/>
          </a:prstGeom>
        </p:spPr>
        <p:txBody>
          <a:bodyPr vert="horz" lIns="91440" tIns="45720" rIns="91440" bIns="45720" rtlCol="0" anchor="ctr"/>
          <a:lstStyle>
            <a:lvl1pPr algn="r" fontAlgn="auto">
              <a:spcBef>
                <a:spcPts val="0"/>
              </a:spcBef>
              <a:spcAft>
                <a:spcPts val="0"/>
              </a:spcAft>
              <a:defRPr sz="1400">
                <a:solidFill>
                  <a:srgbClr val="009A46"/>
                </a:solidFill>
                <a:latin typeface="Calibri Light" panose="020F0302020204030204" pitchFamily="34" charset="0"/>
                <a:cs typeface="+mn-cs"/>
              </a:defRPr>
            </a:lvl1pPr>
          </a:lstStyle>
          <a:p>
            <a:pPr>
              <a:defRPr/>
            </a:pPr>
            <a:r>
              <a:rPr lang="de-DE"/>
              <a:t>Slide N° </a:t>
            </a:r>
            <a:fld id="{A7B62127-77C8-45AD-B046-32251A6AC2D2}"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fiatu.com.ua/" TargetMode="External"/><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hyperlink" Target="http://www.ae3r-ploiesti.ro/" TargetMode="External"/><Relationship Id="rId11" Type="http://schemas.openxmlformats.org/officeDocument/2006/relationships/image" Target="../media/image6.jpeg"/><Relationship Id="rId5" Type="http://schemas.openxmlformats.org/officeDocument/2006/relationships/image" Target="../media/image2.png"/><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hyperlink" Target="http://www.e-code.sk/" TargetMode="External"/><Relationship Id="rId9" Type="http://schemas.openxmlformats.org/officeDocument/2006/relationships/image" Target="../media/image4.png"/><Relationship Id="rId1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enpc-intrans.e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package" Target="../embeddings/Microsoft_Office_Excel_Worksheet1.xlsx"/><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npc-intrans.eu/"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hyperlink" Target="http://www.fiatu.com.ua/" TargetMode="External"/><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hyperlink" Target="http://www.ae3r-ploiesti.ro/" TargetMode="External"/><Relationship Id="rId11" Type="http://schemas.openxmlformats.org/officeDocument/2006/relationships/image" Target="../media/image6.jpeg"/><Relationship Id="rId5" Type="http://schemas.openxmlformats.org/officeDocument/2006/relationships/image" Target="../media/image2.png"/><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hyperlink" Target="http://www.e-code.sk/" TargetMode="External"/><Relationship Id="rId9" Type="http://schemas.openxmlformats.org/officeDocument/2006/relationships/image" Target="../media/image4.png"/><Relationship Id="rId1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openstudio.net/" TargetMode="External"/><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hyperlink" Target="http://www.nrcan.gc.ca/energy/software-tools/7465"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fiatu.com.ua/" TargetMode="External"/><Relationship Id="rId13" Type="http://schemas.openxmlformats.org/officeDocument/2006/relationships/image" Target="../media/image8.png"/><Relationship Id="rId18" Type="http://schemas.openxmlformats.org/officeDocument/2006/relationships/hyperlink" Target="http://www.encp-intrans.eu/" TargetMode="External"/><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image" Target="../media/image11.png"/><Relationship Id="rId1" Type="http://schemas.openxmlformats.org/officeDocument/2006/relationships/slideLayout" Target="../slideLayouts/slideLayout22.xml"/><Relationship Id="rId6" Type="http://schemas.openxmlformats.org/officeDocument/2006/relationships/hyperlink" Target="http://www.ae3r-ploiesti.ro/" TargetMode="External"/><Relationship Id="rId11" Type="http://schemas.openxmlformats.org/officeDocument/2006/relationships/image" Target="../media/image6.jpeg"/><Relationship Id="rId5" Type="http://schemas.openxmlformats.org/officeDocument/2006/relationships/image" Target="../media/image2.png"/><Relationship Id="rId15" Type="http://schemas.openxmlformats.org/officeDocument/2006/relationships/image" Target="../media/image10.png"/><Relationship Id="rId10" Type="http://schemas.openxmlformats.org/officeDocument/2006/relationships/image" Target="../media/image5.png"/><Relationship Id="rId19" Type="http://schemas.openxmlformats.org/officeDocument/2006/relationships/hyperlink" Target="http://www.zrea.lv/" TargetMode="External"/><Relationship Id="rId4" Type="http://schemas.openxmlformats.org/officeDocument/2006/relationships/hyperlink" Target="http://www.e-code.sk/" TargetMode="External"/><Relationship Id="rId9" Type="http://schemas.openxmlformats.org/officeDocument/2006/relationships/image" Target="../media/image4.png"/><Relationship Id="rId1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hyperlink" Target="http://www.fiatu.com.ua/" TargetMode="External"/><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image" Target="../media/image13.png"/><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hyperlink" Target="http://www.ae3r-ploiesti.ro/" TargetMode="External"/><Relationship Id="rId11" Type="http://schemas.openxmlformats.org/officeDocument/2006/relationships/image" Target="../media/image18.png"/><Relationship Id="rId5" Type="http://schemas.openxmlformats.org/officeDocument/2006/relationships/image" Target="../media/image14.pn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hyperlink" Target="http://www.e-code.sk/" TargetMode="External"/><Relationship Id="rId9" Type="http://schemas.openxmlformats.org/officeDocument/2006/relationships/image" Target="../media/image16.png"/><Relationship Id="rId1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89"/>
          <p:cNvSpPr>
            <a:spLocks noChangeAspect="1" noChangeArrowheads="1" noTextEdit="1"/>
          </p:cNvSpPr>
          <p:nvPr/>
        </p:nvSpPr>
        <p:spPr bwMode="auto">
          <a:xfrm>
            <a:off x="2286000" y="1169988"/>
            <a:ext cx="4005263" cy="5400675"/>
          </a:xfrm>
          <a:prstGeom prst="rect">
            <a:avLst/>
          </a:prstGeom>
          <a:noFill/>
          <a:ln w="9525">
            <a:noFill/>
            <a:miter lim="800000"/>
            <a:headEnd/>
            <a:tailEnd/>
          </a:ln>
        </p:spPr>
        <p:txBody>
          <a:bodyPr/>
          <a:lstStyle/>
          <a:p>
            <a:endParaRPr lang="en-US"/>
          </a:p>
        </p:txBody>
      </p:sp>
      <p:sp>
        <p:nvSpPr>
          <p:cNvPr id="288" name="Textfeld 287"/>
          <p:cNvSpPr txBox="1"/>
          <p:nvPr/>
        </p:nvSpPr>
        <p:spPr>
          <a:xfrm>
            <a:off x="603250" y="1916113"/>
            <a:ext cx="8217222" cy="3570208"/>
          </a:xfrm>
          <a:prstGeom prst="rect">
            <a:avLst/>
          </a:prstGeom>
          <a:noFill/>
        </p:spPr>
        <p:txBody>
          <a:bodyPr wrap="square">
            <a:spAutoFit/>
          </a:bodyPr>
          <a:lstStyle/>
          <a:p>
            <a:pPr algn="ctr" fontAlgn="auto">
              <a:spcBef>
                <a:spcPts val="0"/>
              </a:spcBef>
              <a:spcAft>
                <a:spcPts val="0"/>
              </a:spcAft>
              <a:defRPr/>
            </a:pPr>
            <a:r>
              <a:rPr lang="lv-LV" sz="2400" b="1" cap="all" dirty="0">
                <a:solidFill>
                  <a:srgbClr val="009A46"/>
                </a:solidFill>
                <a:latin typeface="Calibri Light" panose="020F0302020204030204" pitchFamily="34" charset="0"/>
                <a:cs typeface="+mn-cs"/>
              </a:rPr>
              <a:t>ENERGOEFEKTIVITĀTES LĪGUMI </a:t>
            </a:r>
            <a:r>
              <a:rPr lang="en-GB" sz="2400" b="1" cap="all" dirty="0">
                <a:solidFill>
                  <a:srgbClr val="009A46"/>
                </a:solidFill>
                <a:latin typeface="Calibri Light" panose="020F0302020204030204" pitchFamily="34" charset="0"/>
                <a:cs typeface="+mn-cs"/>
              </a:rPr>
              <a:t>(E</a:t>
            </a:r>
            <a:r>
              <a:rPr lang="lv-LV" sz="2400" b="1" cap="all" dirty="0">
                <a:solidFill>
                  <a:srgbClr val="009A46"/>
                </a:solidFill>
                <a:latin typeface="Calibri Light" panose="020F0302020204030204" pitchFamily="34" charset="0"/>
                <a:cs typeface="+mn-cs"/>
              </a:rPr>
              <a:t>EL</a:t>
            </a:r>
            <a:r>
              <a:rPr lang="en-GB" sz="2400" b="1" cap="all" dirty="0">
                <a:solidFill>
                  <a:srgbClr val="009A46"/>
                </a:solidFill>
                <a:latin typeface="Calibri Light" panose="020F0302020204030204" pitchFamily="34" charset="0"/>
                <a:cs typeface="+mn-cs"/>
              </a:rPr>
              <a:t>) </a:t>
            </a:r>
            <a:r>
              <a:rPr lang="lv-LV" sz="2400" b="1" cap="all" dirty="0">
                <a:solidFill>
                  <a:srgbClr val="009A46"/>
                </a:solidFill>
                <a:latin typeface="Calibri Light" panose="020F0302020204030204" pitchFamily="34" charset="0"/>
                <a:cs typeface="+mn-cs"/>
              </a:rPr>
              <a:t>SABIEDRISKO ĒKU ENERGOEFEKTIVITĀTES UZLABOŠANAI</a:t>
            </a:r>
            <a:r>
              <a:rPr lang="de-DE" sz="2800" dirty="0">
                <a:solidFill>
                  <a:srgbClr val="009A46"/>
                </a:solidFill>
                <a:latin typeface="Calibri Light" panose="020F0302020204030204" pitchFamily="34" charset="0"/>
                <a:cs typeface="+mn-cs"/>
              </a:rPr>
              <a:t/>
            </a:r>
            <a:br>
              <a:rPr lang="de-DE" sz="2800" dirty="0">
                <a:solidFill>
                  <a:srgbClr val="009A46"/>
                </a:solidFill>
                <a:latin typeface="Calibri Light" panose="020F0302020204030204" pitchFamily="34" charset="0"/>
                <a:cs typeface="+mn-cs"/>
              </a:rPr>
            </a:br>
            <a:endParaRPr lang="lv-LV" sz="1000" dirty="0">
              <a:solidFill>
                <a:srgbClr val="009A46"/>
              </a:solidFill>
              <a:latin typeface="Calibri Light" panose="020F0302020204030204" pitchFamily="34" charset="0"/>
              <a:cs typeface="+mn-cs"/>
            </a:endParaRPr>
          </a:p>
          <a:p>
            <a:pPr algn="ctr" fontAlgn="auto">
              <a:spcBef>
                <a:spcPts val="0"/>
              </a:spcBef>
              <a:spcAft>
                <a:spcPts val="0"/>
              </a:spcAft>
              <a:defRPr/>
            </a:pPr>
            <a:r>
              <a:rPr lang="lv-LV" sz="2800" b="1" cap="all" dirty="0">
                <a:solidFill>
                  <a:srgbClr val="009A46"/>
                </a:solidFill>
                <a:latin typeface="Calibri Light" panose="020F0302020204030204" pitchFamily="34" charset="0"/>
                <a:cs typeface="+mn-cs"/>
              </a:rPr>
              <a:t>Bāzes līmeņa aprēķins. Ietaupījumu mērīšana un pārbaude. </a:t>
            </a:r>
            <a:endParaRPr lang="lv-LV" sz="2800" b="1" cap="all" dirty="0" smtClean="0">
              <a:solidFill>
                <a:srgbClr val="009A46"/>
              </a:solidFill>
              <a:latin typeface="Calibri Light" panose="020F0302020204030204" pitchFamily="34" charset="0"/>
              <a:cs typeface="+mn-cs"/>
            </a:endParaRPr>
          </a:p>
          <a:p>
            <a:pPr algn="ctr" fontAlgn="auto">
              <a:spcBef>
                <a:spcPts val="0"/>
              </a:spcBef>
              <a:spcAft>
                <a:spcPts val="0"/>
              </a:spcAft>
              <a:defRPr/>
            </a:pPr>
            <a:endParaRPr lang="lv-LV" sz="2800" b="1" cap="all" dirty="0" smtClean="0">
              <a:solidFill>
                <a:srgbClr val="009A46"/>
              </a:solidFill>
              <a:latin typeface="Calibri Light" panose="020F0302020204030204" pitchFamily="34" charset="0"/>
              <a:cs typeface="+mn-cs"/>
            </a:endParaRPr>
          </a:p>
          <a:p>
            <a:pPr fontAlgn="auto">
              <a:spcBef>
                <a:spcPts val="0"/>
              </a:spcBef>
              <a:spcAft>
                <a:spcPts val="0"/>
              </a:spcAft>
              <a:defRPr/>
            </a:pPr>
            <a:r>
              <a:rPr lang="lv-LV" sz="2000" cap="all" dirty="0" smtClean="0">
                <a:solidFill>
                  <a:srgbClr val="009A46"/>
                </a:solidFill>
                <a:latin typeface="Calibri Light" panose="020F0302020204030204" pitchFamily="34" charset="0"/>
                <a:cs typeface="+mn-cs"/>
              </a:rPr>
              <a:t>J</a:t>
            </a:r>
            <a:r>
              <a:rPr lang="lv-LV" sz="2000" dirty="0" smtClean="0">
                <a:solidFill>
                  <a:srgbClr val="009A46"/>
                </a:solidFill>
                <a:latin typeface="Calibri Light" panose="020F0302020204030204" pitchFamily="34" charset="0"/>
                <a:cs typeface="+mn-cs"/>
              </a:rPr>
              <a:t>ānis Bērziņš, EnPC-INTRANS PROJEKTA EKSPERTS</a:t>
            </a:r>
            <a:r>
              <a:rPr lang="de-DE" sz="2800" dirty="0">
                <a:solidFill>
                  <a:srgbClr val="009A46"/>
                </a:solidFill>
                <a:latin typeface="Calibri Light" panose="020F0302020204030204" pitchFamily="34" charset="0"/>
                <a:cs typeface="+mn-cs"/>
              </a:rPr>
              <a:t/>
            </a:r>
            <a:br>
              <a:rPr lang="de-DE" sz="2800" dirty="0">
                <a:solidFill>
                  <a:srgbClr val="009A46"/>
                </a:solidFill>
                <a:latin typeface="Calibri Light" panose="020F0302020204030204" pitchFamily="34" charset="0"/>
                <a:cs typeface="+mn-cs"/>
              </a:rPr>
            </a:br>
            <a:endParaRPr lang="en-GB" sz="3200" dirty="0">
              <a:solidFill>
                <a:srgbClr val="009A46"/>
              </a:solidFill>
              <a:latin typeface="Calibri Light" panose="020F0302020204030204" pitchFamily="34" charset="0"/>
              <a:cs typeface="+mn-cs"/>
            </a:endParaRPr>
          </a:p>
          <a:p>
            <a:pPr fontAlgn="auto">
              <a:spcBef>
                <a:spcPts val="0"/>
              </a:spcBef>
              <a:spcAft>
                <a:spcPts val="0"/>
              </a:spcAft>
              <a:defRPr/>
            </a:pPr>
            <a:endParaRPr lang="de-DE" sz="3200" dirty="0">
              <a:solidFill>
                <a:srgbClr val="009A46"/>
              </a:solidFill>
              <a:latin typeface="Calibri Light" panose="020F0302020204030204" pitchFamily="34" charset="0"/>
              <a:cs typeface="+mn-cs"/>
            </a:endParaRPr>
          </a:p>
        </p:txBody>
      </p:sp>
      <p:pic>
        <p:nvPicPr>
          <p:cNvPr id="15364" name="Grafik 5"/>
          <p:cNvPicPr>
            <a:picLocks noChangeAspect="1"/>
          </p:cNvPicPr>
          <p:nvPr/>
        </p:nvPicPr>
        <p:blipFill>
          <a:blip r:embed="rId3" cstate="print"/>
          <a:srcRect/>
          <a:stretch>
            <a:fillRect/>
          </a:stretch>
        </p:blipFill>
        <p:spPr bwMode="auto">
          <a:xfrm>
            <a:off x="663575" y="404813"/>
            <a:ext cx="3973513" cy="1247775"/>
          </a:xfrm>
          <a:prstGeom prst="rect">
            <a:avLst/>
          </a:prstGeom>
          <a:noFill/>
          <a:ln w="9525">
            <a:noFill/>
            <a:miter lim="800000"/>
            <a:headEnd/>
            <a:tailEnd/>
          </a:ln>
        </p:spPr>
      </p:pic>
      <p:pic>
        <p:nvPicPr>
          <p:cNvPr id="15365" name="Picture 10" descr="http://www.e-code.sk/wp-content/uploads/2014/02/newlogo_colour_transparent.png">
            <a:hlinkClick r:id="rId4"/>
          </p:cNvPr>
          <p:cNvPicPr>
            <a:picLocks noChangeAspect="1" noChangeArrowheads="1"/>
          </p:cNvPicPr>
          <p:nvPr/>
        </p:nvPicPr>
        <p:blipFill>
          <a:blip r:embed="rId5" cstate="print"/>
          <a:srcRect/>
          <a:stretch>
            <a:fillRect/>
          </a:stretch>
        </p:blipFill>
        <p:spPr bwMode="auto">
          <a:xfrm>
            <a:off x="971550" y="6276975"/>
            <a:ext cx="684213" cy="352425"/>
          </a:xfrm>
          <a:prstGeom prst="rect">
            <a:avLst/>
          </a:prstGeom>
          <a:noFill/>
          <a:ln w="9525">
            <a:noFill/>
            <a:miter lim="800000"/>
            <a:headEnd/>
            <a:tailEnd/>
          </a:ln>
        </p:spPr>
      </p:pic>
      <p:pic>
        <p:nvPicPr>
          <p:cNvPr id="15366" name="Picture 16" descr="http://www.regions4greengrowth.eu/as_r4gg/img/partners/prahova.png?">
            <a:hlinkClick r:id="rId6"/>
          </p:cNvPr>
          <p:cNvPicPr>
            <a:picLocks noChangeAspect="1" noChangeArrowheads="1"/>
          </p:cNvPicPr>
          <p:nvPr/>
        </p:nvPicPr>
        <p:blipFill>
          <a:blip r:embed="rId7" cstate="print"/>
          <a:srcRect/>
          <a:stretch>
            <a:fillRect/>
          </a:stretch>
        </p:blipFill>
        <p:spPr bwMode="auto">
          <a:xfrm>
            <a:off x="165100" y="6335713"/>
            <a:ext cx="641350" cy="354012"/>
          </a:xfrm>
          <a:prstGeom prst="rect">
            <a:avLst/>
          </a:prstGeom>
          <a:noFill/>
          <a:ln w="9525">
            <a:noFill/>
            <a:miter lim="800000"/>
            <a:headEnd/>
            <a:tailEnd/>
          </a:ln>
        </p:spPr>
      </p:pic>
      <p:pic>
        <p:nvPicPr>
          <p:cNvPr id="15367" name="Picture 17">
            <a:hlinkClick r:id="rId8"/>
          </p:cNvPr>
          <p:cNvPicPr>
            <a:picLocks noChangeAspect="1"/>
          </p:cNvPicPr>
          <p:nvPr/>
        </p:nvPicPr>
        <p:blipFill>
          <a:blip r:embed="rId9" cstate="print"/>
          <a:srcRect/>
          <a:stretch>
            <a:fillRect/>
          </a:stretch>
        </p:blipFill>
        <p:spPr bwMode="auto">
          <a:xfrm>
            <a:off x="2649538" y="6327775"/>
            <a:ext cx="1108075" cy="352425"/>
          </a:xfrm>
          <a:prstGeom prst="rect">
            <a:avLst/>
          </a:prstGeom>
          <a:noFill/>
          <a:ln w="9525">
            <a:noFill/>
            <a:miter lim="800000"/>
            <a:headEnd/>
            <a:tailEnd/>
          </a:ln>
        </p:spPr>
      </p:pic>
      <p:pic>
        <p:nvPicPr>
          <p:cNvPr id="15368" name="Picture 3"/>
          <p:cNvPicPr>
            <a:picLocks noChangeAspect="1" noChangeArrowheads="1"/>
          </p:cNvPicPr>
          <p:nvPr/>
        </p:nvPicPr>
        <p:blipFill>
          <a:blip r:embed="rId10" cstate="print"/>
          <a:srcRect/>
          <a:stretch>
            <a:fillRect/>
          </a:stretch>
        </p:blipFill>
        <p:spPr bwMode="auto">
          <a:xfrm>
            <a:off x="3757613" y="6116638"/>
            <a:ext cx="792162" cy="792162"/>
          </a:xfrm>
          <a:prstGeom prst="rect">
            <a:avLst/>
          </a:prstGeom>
          <a:noFill/>
          <a:ln w="9525">
            <a:noFill/>
            <a:miter lim="800000"/>
            <a:headEnd/>
            <a:tailEnd/>
          </a:ln>
        </p:spPr>
      </p:pic>
      <p:pic>
        <p:nvPicPr>
          <p:cNvPr id="15369" name="Picture 6" descr="http://www.google.de/url?source=imglanding&amp;ct=img&amp;q=http://www.big-east.eu/consortium/logo_eihp.jpg&amp;sa=X&amp;ei=-VppVbaHCuWC7gag14HYCQ&amp;ved=0CAkQ8wc&amp;usg=AFQjCNHmKt2FldDBCFwB_Dq8dn_F7SDhqg"/>
          <p:cNvPicPr>
            <a:picLocks noChangeAspect="1" noChangeArrowheads="1"/>
          </p:cNvPicPr>
          <p:nvPr/>
        </p:nvPicPr>
        <p:blipFill>
          <a:blip r:embed="rId11" cstate="print"/>
          <a:srcRect/>
          <a:stretch>
            <a:fillRect/>
          </a:stretch>
        </p:blipFill>
        <p:spPr bwMode="auto">
          <a:xfrm>
            <a:off x="1763713" y="6273800"/>
            <a:ext cx="769937" cy="352425"/>
          </a:xfrm>
          <a:prstGeom prst="rect">
            <a:avLst/>
          </a:prstGeom>
          <a:noFill/>
          <a:ln w="9525">
            <a:noFill/>
            <a:miter lim="800000"/>
            <a:headEnd/>
            <a:tailEnd/>
          </a:ln>
        </p:spPr>
      </p:pic>
      <p:pic>
        <p:nvPicPr>
          <p:cNvPr id="15370" name="Picture 6"/>
          <p:cNvPicPr>
            <a:picLocks noChangeAspect="1" noChangeArrowheads="1"/>
          </p:cNvPicPr>
          <p:nvPr/>
        </p:nvPicPr>
        <p:blipFill>
          <a:blip r:embed="rId12" cstate="print"/>
          <a:srcRect/>
          <a:stretch>
            <a:fillRect/>
          </a:stretch>
        </p:blipFill>
        <p:spPr bwMode="auto">
          <a:xfrm>
            <a:off x="7843838" y="6369050"/>
            <a:ext cx="615950" cy="320675"/>
          </a:xfrm>
          <a:prstGeom prst="rect">
            <a:avLst/>
          </a:prstGeom>
          <a:noFill/>
          <a:ln w="9525">
            <a:noFill/>
            <a:miter lim="800000"/>
            <a:headEnd/>
            <a:tailEnd/>
          </a:ln>
        </p:spPr>
      </p:pic>
      <p:pic>
        <p:nvPicPr>
          <p:cNvPr id="15371" name="Picture 7"/>
          <p:cNvPicPr>
            <a:picLocks noChangeAspect="1" noChangeArrowheads="1"/>
          </p:cNvPicPr>
          <p:nvPr/>
        </p:nvPicPr>
        <p:blipFill>
          <a:blip r:embed="rId13" cstate="print"/>
          <a:srcRect/>
          <a:stretch>
            <a:fillRect/>
          </a:stretch>
        </p:blipFill>
        <p:spPr bwMode="auto">
          <a:xfrm>
            <a:off x="8477250" y="6269038"/>
            <a:ext cx="547688" cy="428625"/>
          </a:xfrm>
          <a:prstGeom prst="rect">
            <a:avLst/>
          </a:prstGeom>
          <a:noFill/>
          <a:ln w="9525">
            <a:noFill/>
            <a:miter lim="800000"/>
            <a:headEnd/>
            <a:tailEnd/>
          </a:ln>
        </p:spPr>
      </p:pic>
      <p:pic>
        <p:nvPicPr>
          <p:cNvPr id="15372" name="Grafik 14"/>
          <p:cNvPicPr>
            <a:picLocks noChangeAspect="1"/>
          </p:cNvPicPr>
          <p:nvPr/>
        </p:nvPicPr>
        <p:blipFill>
          <a:blip r:embed="rId14" cstate="print"/>
          <a:srcRect/>
          <a:stretch>
            <a:fillRect/>
          </a:stretch>
        </p:blipFill>
        <p:spPr bwMode="auto">
          <a:xfrm>
            <a:off x="6464300" y="6353175"/>
            <a:ext cx="1322388" cy="338138"/>
          </a:xfrm>
          <a:prstGeom prst="rect">
            <a:avLst/>
          </a:prstGeom>
          <a:noFill/>
          <a:ln w="9525">
            <a:noFill/>
            <a:miter lim="800000"/>
            <a:headEnd/>
            <a:tailEnd/>
          </a:ln>
        </p:spPr>
      </p:pic>
      <p:pic>
        <p:nvPicPr>
          <p:cNvPr id="15373" name="Picture 2"/>
          <p:cNvPicPr>
            <a:picLocks noChangeAspect="1" noChangeArrowheads="1"/>
          </p:cNvPicPr>
          <p:nvPr/>
        </p:nvPicPr>
        <p:blipFill>
          <a:blip r:embed="rId15" cstate="print"/>
          <a:srcRect/>
          <a:stretch>
            <a:fillRect/>
          </a:stretch>
        </p:blipFill>
        <p:spPr bwMode="auto">
          <a:xfrm>
            <a:off x="5608638" y="6057900"/>
            <a:ext cx="800100" cy="800100"/>
          </a:xfrm>
          <a:prstGeom prst="rect">
            <a:avLst/>
          </a:prstGeom>
          <a:noFill/>
          <a:ln w="9525">
            <a:noFill/>
            <a:miter lim="800000"/>
            <a:headEnd/>
            <a:tailEnd/>
          </a:ln>
        </p:spPr>
      </p:pic>
      <p:sp>
        <p:nvSpPr>
          <p:cNvPr id="15374" name="AutoShape 11" descr="http://www.aegis-itn.eu/fileadmin/user_upload/logo-EU.jpg"/>
          <p:cNvSpPr>
            <a:spLocks noChangeAspect="1" noChangeArrowheads="1"/>
          </p:cNvSpPr>
          <p:nvPr/>
        </p:nvSpPr>
        <p:spPr bwMode="auto">
          <a:xfrm>
            <a:off x="77788" y="-166688"/>
            <a:ext cx="19526250" cy="13011151"/>
          </a:xfrm>
          <a:prstGeom prst="rect">
            <a:avLst/>
          </a:prstGeom>
          <a:noFill/>
          <a:ln w="9525">
            <a:noFill/>
            <a:miter lim="800000"/>
            <a:headEnd/>
            <a:tailEnd/>
          </a:ln>
        </p:spPr>
        <p:txBody>
          <a:bodyPr/>
          <a:lstStyle/>
          <a:p>
            <a:endParaRPr lang="en-US" altLang="en-US"/>
          </a:p>
        </p:txBody>
      </p:sp>
      <p:sp>
        <p:nvSpPr>
          <p:cNvPr id="15375" name="Rechteck 4"/>
          <p:cNvSpPr>
            <a:spLocks noChangeArrowheads="1"/>
          </p:cNvSpPr>
          <p:nvPr/>
        </p:nvSpPr>
        <p:spPr bwMode="auto">
          <a:xfrm>
            <a:off x="4787900" y="6680200"/>
            <a:ext cx="211138" cy="177800"/>
          </a:xfrm>
          <a:prstGeom prst="rect">
            <a:avLst/>
          </a:prstGeom>
          <a:solidFill>
            <a:schemeClr val="bg1"/>
          </a:solidFill>
          <a:ln w="9525" algn="ctr">
            <a:solidFill>
              <a:schemeClr val="bg1"/>
            </a:solidFill>
            <a:round/>
            <a:headEnd/>
            <a:tailEnd/>
          </a:ln>
        </p:spPr>
        <p:txBody>
          <a:bodyPr/>
          <a:lstStyle/>
          <a:p>
            <a:pPr eaLnBrk="0" hangingPunct="0"/>
            <a:endParaRPr lang="en-US" altLang="en-US">
              <a:solidFill>
                <a:schemeClr val="tx2"/>
              </a:solidFill>
              <a:latin typeface="Arial" charset="0"/>
            </a:endParaRPr>
          </a:p>
        </p:txBody>
      </p:sp>
      <p:pic>
        <p:nvPicPr>
          <p:cNvPr id="15376" name="Picture 3"/>
          <p:cNvPicPr>
            <a:picLocks noChangeAspect="1" noChangeArrowheads="1"/>
          </p:cNvPicPr>
          <p:nvPr/>
        </p:nvPicPr>
        <p:blipFill>
          <a:blip r:embed="rId16" cstate="print"/>
          <a:srcRect/>
          <a:stretch>
            <a:fillRect/>
          </a:stretch>
        </p:blipFill>
        <p:spPr bwMode="auto">
          <a:xfrm>
            <a:off x="4549775" y="6321425"/>
            <a:ext cx="896938" cy="414338"/>
          </a:xfrm>
          <a:prstGeom prst="rect">
            <a:avLst/>
          </a:prstGeom>
          <a:noFill/>
          <a:ln w="9525">
            <a:noFill/>
            <a:miter lim="800000"/>
            <a:headEnd/>
            <a:tailEnd/>
          </a:ln>
        </p:spPr>
      </p:pic>
      <p:pic>
        <p:nvPicPr>
          <p:cNvPr id="15377" name="Grafik 1"/>
          <p:cNvPicPr>
            <a:picLocks noChangeAspect="1"/>
          </p:cNvPicPr>
          <p:nvPr/>
        </p:nvPicPr>
        <p:blipFill>
          <a:blip r:embed="rId17" cstate="print"/>
          <a:srcRect/>
          <a:stretch>
            <a:fillRect/>
          </a:stretch>
        </p:blipFill>
        <p:spPr bwMode="auto">
          <a:xfrm>
            <a:off x="0" y="4737100"/>
            <a:ext cx="9144000" cy="1316038"/>
          </a:xfrm>
          <a:prstGeom prst="rect">
            <a:avLst/>
          </a:prstGeom>
          <a:noFill/>
          <a:ln w="9525">
            <a:noFill/>
            <a:miter lim="800000"/>
            <a:headEnd/>
            <a:tailEnd/>
          </a:ln>
        </p:spPr>
      </p:pic>
    </p:spTree>
    <p:extLst>
      <p:ext uri="{BB962C8B-B14F-4D97-AF65-F5344CB8AC3E}">
        <p14:creationId xmlns="" xmlns:p14="http://schemas.microsoft.com/office/powerpoint/2010/main" val="165192037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28"/>
          <p:cNvSpPr>
            <a:spLocks noGrp="1"/>
          </p:cNvSpPr>
          <p:nvPr>
            <p:ph type="title"/>
          </p:nvPr>
        </p:nvSpPr>
        <p:spPr>
          <a:xfrm>
            <a:off x="107950" y="0"/>
            <a:ext cx="9001125" cy="981075"/>
          </a:xfrm>
        </p:spPr>
        <p:txBody>
          <a:bodyPr/>
          <a:lstStyle/>
          <a:p>
            <a:pPr eaLnBrk="1" hangingPunct="1"/>
            <a:r>
              <a:rPr lang="lv-LV" altLang="en-US" sz="2400" b="1">
                <a:latin typeface="Calibri Light" pitchFamily="34" charset="0"/>
              </a:rPr>
              <a:t>Bāzes līmenis soli pa solim</a:t>
            </a:r>
          </a:p>
        </p:txBody>
      </p:sp>
      <p:sp>
        <p:nvSpPr>
          <p:cNvPr id="10244" name="Foliennummernplatzhalter 14"/>
          <p:cNvSpPr>
            <a:spLocks noGrp="1"/>
          </p:cNvSpPr>
          <p:nvPr>
            <p:ph type="sldNum" sz="quarter" idx="12"/>
          </p:nvPr>
        </p:nvSpPr>
        <p:spPr bwMode="auto">
          <a:xfrm>
            <a:off x="7010400" y="6661150"/>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r>
              <a:rPr lang="lv-LV" altLang="en-US" dirty="0">
                <a:solidFill>
                  <a:srgbClr val="009A46"/>
                </a:solidFill>
                <a:latin typeface="Calibri Light" panose="020F0302020204030204" pitchFamily="34" charset="0"/>
              </a:rPr>
              <a:t>Slaids Nr. </a:t>
            </a:r>
            <a:fld id="{4142F79F-6571-4640-B66A-9779EB16B647}" type="slidenum">
              <a:rPr lang="de-DE" altLang="en-US" smtClean="0">
                <a:solidFill>
                  <a:srgbClr val="009A46"/>
                </a:solidFill>
                <a:latin typeface="Calibri Light" panose="020F0302020204030204" pitchFamily="34" charset="0"/>
              </a:rPr>
              <a:pPr algn="l" fontAlgn="base">
                <a:spcBef>
                  <a:spcPct val="0"/>
                </a:spcBef>
                <a:spcAft>
                  <a:spcPct val="0"/>
                </a:spcAft>
                <a:defRPr/>
              </a:pPr>
              <a:t>10</a:t>
            </a:fld>
            <a:endParaRPr lang="lv-LV" altLang="en-US" dirty="0">
              <a:solidFill>
                <a:srgbClr val="009A46"/>
              </a:solidFill>
              <a:latin typeface="Calibri Light" panose="020F0302020204030204" pitchFamily="34" charset="0"/>
            </a:endParaRPr>
          </a:p>
        </p:txBody>
      </p:sp>
      <p:pic>
        <p:nvPicPr>
          <p:cNvPr id="26628" name="Grafik 4"/>
          <p:cNvPicPr>
            <a:picLocks noChangeAspect="1"/>
          </p:cNvPicPr>
          <p:nvPr/>
        </p:nvPicPr>
        <p:blipFill>
          <a:blip r:embed="rId2" cstate="print"/>
          <a:srcRect/>
          <a:stretch>
            <a:fillRect/>
          </a:stretch>
        </p:blipFill>
        <p:spPr bwMode="auto">
          <a:xfrm>
            <a:off x="7264400" y="38100"/>
            <a:ext cx="1833563" cy="576263"/>
          </a:xfrm>
          <a:prstGeom prst="rect">
            <a:avLst/>
          </a:prstGeom>
          <a:noFill/>
          <a:ln w="9525">
            <a:noFill/>
            <a:miter lim="800000"/>
            <a:headEnd/>
            <a:tailEnd/>
          </a:ln>
        </p:spPr>
      </p:pic>
      <p:sp>
        <p:nvSpPr>
          <p:cNvPr id="14" name="Textfeld 13"/>
          <p:cNvSpPr txBox="1"/>
          <p:nvPr/>
        </p:nvSpPr>
        <p:spPr>
          <a:xfrm>
            <a:off x="227013" y="765175"/>
            <a:ext cx="4705350" cy="400050"/>
          </a:xfrm>
          <a:prstGeom prst="rect">
            <a:avLst/>
          </a:prstGeom>
          <a:solidFill>
            <a:schemeClr val="accent6">
              <a:lumMod val="60000"/>
              <a:lumOff val="40000"/>
            </a:schemeClr>
          </a:solidFill>
          <a:ln>
            <a:solidFill>
              <a:schemeClr val="tx1"/>
            </a:solidFill>
          </a:ln>
        </p:spPr>
        <p:txBody>
          <a:bodyPr>
            <a:spAutoFit/>
          </a:bodyPr>
          <a:lstStyle/>
          <a:p>
            <a:pPr algn="ctr">
              <a:defRPr/>
            </a:pPr>
            <a:r>
              <a:rPr lang="lv-LV" sz="2000" b="1" dirty="0">
                <a:latin typeface="Calibri Light" panose="020F0302020204030204" pitchFamily="34" charset="0"/>
              </a:rPr>
              <a:t>IV Solis: </a:t>
            </a:r>
            <a:r>
              <a:rPr lang="lv-LV" sz="2000" dirty="0">
                <a:latin typeface="Calibri Light" panose="020F0302020204030204" pitchFamily="34" charset="0"/>
              </a:rPr>
              <a:t>Bāzes līmeņa aprēķini</a:t>
            </a:r>
          </a:p>
        </p:txBody>
      </p:sp>
      <p:sp>
        <p:nvSpPr>
          <p:cNvPr id="3" name="Rechteck 2"/>
          <p:cNvSpPr/>
          <p:nvPr/>
        </p:nvSpPr>
        <p:spPr>
          <a:xfrm>
            <a:off x="395288" y="1304925"/>
            <a:ext cx="8702675" cy="4800600"/>
          </a:xfrm>
          <a:prstGeom prst="rect">
            <a:avLst/>
          </a:prstGeom>
        </p:spPr>
        <p:txBody>
          <a:bodyPr>
            <a:spAutoFit/>
          </a:bodyPr>
          <a:lstStyle/>
          <a:p>
            <a:pPr>
              <a:defRPr/>
            </a:pPr>
            <a:r>
              <a:rPr lang="lv-LV" dirty="0">
                <a:latin typeface="Calibri Light" panose="020F0302020204030204" pitchFamily="34" charset="0"/>
              </a:rPr>
              <a:t>Formula</a:t>
            </a:r>
            <a:r>
              <a:rPr lang="lv-LV" dirty="0">
                <a:solidFill>
                  <a:srgbClr val="FF0000"/>
                </a:solidFill>
                <a:latin typeface="Calibri Light" panose="020F0302020204030204" pitchFamily="34" charset="0"/>
              </a:rPr>
              <a:t>*</a:t>
            </a:r>
            <a:r>
              <a:rPr lang="lv-LV" dirty="0">
                <a:latin typeface="Calibri Light" panose="020F0302020204030204" pitchFamily="34" charset="0"/>
              </a:rPr>
              <a:t>:</a:t>
            </a:r>
          </a:p>
          <a:p>
            <a:pPr>
              <a:defRPr/>
            </a:pPr>
            <a:endParaRPr lang="lv-LV" dirty="0">
              <a:latin typeface="Calibri Light" panose="020F0302020204030204" pitchFamily="34" charset="0"/>
            </a:endParaRPr>
          </a:p>
          <a:p>
            <a:pPr>
              <a:defRPr/>
            </a:pPr>
            <a:r>
              <a:rPr lang="lv-LV" dirty="0">
                <a:solidFill>
                  <a:srgbClr val="00B050"/>
                </a:solidFill>
                <a:latin typeface="Calibri Light" panose="020F0302020204030204" pitchFamily="34" charset="0"/>
              </a:rPr>
              <a:t>Bāzes līmenis (€) </a:t>
            </a:r>
          </a:p>
          <a:p>
            <a:pPr>
              <a:defRPr/>
            </a:pPr>
            <a:r>
              <a:rPr lang="lv-LV" dirty="0">
                <a:solidFill>
                  <a:srgbClr val="00B050"/>
                </a:solidFill>
                <a:latin typeface="Calibri Light" panose="020F0302020204030204" pitchFamily="34" charset="0"/>
              </a:rPr>
              <a:t>          = KWh</a:t>
            </a:r>
            <a:r>
              <a:rPr lang="lv-LV" baseline="-25000" dirty="0">
                <a:solidFill>
                  <a:srgbClr val="00B050"/>
                </a:solidFill>
                <a:latin typeface="Calibri Light" panose="020F0302020204030204" pitchFamily="34" charset="0"/>
              </a:rPr>
              <a:t>siltums</a:t>
            </a:r>
            <a:r>
              <a:rPr lang="lv-LV" dirty="0">
                <a:solidFill>
                  <a:srgbClr val="00B050"/>
                </a:solidFill>
                <a:latin typeface="Calibri Light" panose="020F0302020204030204" pitchFamily="34" charset="0"/>
              </a:rPr>
              <a:t> * References cena</a:t>
            </a:r>
            <a:r>
              <a:rPr lang="lv-LV" baseline="-25000" dirty="0">
                <a:solidFill>
                  <a:srgbClr val="00B050"/>
                </a:solidFill>
                <a:latin typeface="Calibri Light" panose="020F0302020204030204" pitchFamily="34" charset="0"/>
              </a:rPr>
              <a:t>siltums</a:t>
            </a:r>
            <a:r>
              <a:rPr lang="lv-LV" dirty="0">
                <a:solidFill>
                  <a:srgbClr val="00B050"/>
                </a:solidFill>
                <a:latin typeface="Calibri Light" panose="020F0302020204030204" pitchFamily="34" charset="0"/>
              </a:rPr>
              <a:t> + kW</a:t>
            </a:r>
            <a:r>
              <a:rPr lang="lv-LV" baseline="-25000" dirty="0">
                <a:solidFill>
                  <a:srgbClr val="00B050"/>
                </a:solidFill>
                <a:latin typeface="Calibri Light" panose="020F0302020204030204" pitchFamily="34" charset="0"/>
              </a:rPr>
              <a:t>siltums</a:t>
            </a:r>
            <a:r>
              <a:rPr lang="lv-LV" dirty="0">
                <a:solidFill>
                  <a:srgbClr val="00B050"/>
                </a:solidFill>
                <a:latin typeface="Calibri Light" panose="020F0302020204030204" pitchFamily="34" charset="0"/>
              </a:rPr>
              <a:t> * References cena</a:t>
            </a:r>
            <a:r>
              <a:rPr lang="lv-LV" baseline="-25000" dirty="0">
                <a:solidFill>
                  <a:srgbClr val="00B050"/>
                </a:solidFill>
                <a:latin typeface="Calibri Light" panose="020F0302020204030204" pitchFamily="34" charset="0"/>
              </a:rPr>
              <a:t>kW</a:t>
            </a:r>
            <a:r>
              <a:rPr lang="lv-LV" dirty="0">
                <a:solidFill>
                  <a:srgbClr val="00B050"/>
                </a:solidFill>
                <a:latin typeface="Calibri Light" panose="020F0302020204030204" pitchFamily="34" charset="0"/>
              </a:rPr>
              <a:t> + Fiksētā cena</a:t>
            </a:r>
            <a:r>
              <a:rPr lang="lv-LV" baseline="-25000" dirty="0">
                <a:solidFill>
                  <a:srgbClr val="00B050"/>
                </a:solidFill>
                <a:latin typeface="Calibri Light" panose="020F0302020204030204" pitchFamily="34" charset="0"/>
              </a:rPr>
              <a:t>siltums</a:t>
            </a:r>
          </a:p>
          <a:p>
            <a:pPr>
              <a:defRPr/>
            </a:pPr>
            <a:r>
              <a:rPr lang="lv-LV" dirty="0">
                <a:solidFill>
                  <a:srgbClr val="00B050"/>
                </a:solidFill>
                <a:latin typeface="Calibri Light" panose="020F0302020204030204" pitchFamily="34" charset="0"/>
              </a:rPr>
              <a:t>          + </a:t>
            </a:r>
            <a:r>
              <a:rPr lang="en-US" dirty="0">
                <a:solidFill>
                  <a:srgbClr val="00B050"/>
                </a:solidFill>
                <a:latin typeface="Calibri Light" panose="020F0302020204030204" pitchFamily="34" charset="0"/>
              </a:rPr>
              <a:t>	</a:t>
            </a:r>
            <a:r>
              <a:rPr lang="lv-LV" dirty="0">
                <a:solidFill>
                  <a:srgbClr val="00B050"/>
                </a:solidFill>
                <a:latin typeface="Calibri Light" panose="020F0302020204030204" pitchFamily="34" charset="0"/>
              </a:rPr>
              <a:t>kWh</a:t>
            </a:r>
            <a:r>
              <a:rPr lang="lv-LV" baseline="-25000" dirty="0">
                <a:solidFill>
                  <a:srgbClr val="00B050"/>
                </a:solidFill>
                <a:latin typeface="Calibri Light" panose="020F0302020204030204" pitchFamily="34" charset="0"/>
              </a:rPr>
              <a:t>elektrība</a:t>
            </a:r>
            <a:r>
              <a:rPr lang="lv-LV" dirty="0">
                <a:solidFill>
                  <a:srgbClr val="00B050"/>
                </a:solidFill>
                <a:latin typeface="Calibri Light" panose="020F0302020204030204" pitchFamily="34" charset="0"/>
              </a:rPr>
              <a:t> * References cena</a:t>
            </a:r>
            <a:r>
              <a:rPr lang="lv-LV" baseline="-25000" dirty="0">
                <a:solidFill>
                  <a:srgbClr val="00B050"/>
                </a:solidFill>
                <a:latin typeface="Calibri Light" panose="020F0302020204030204" pitchFamily="34" charset="0"/>
              </a:rPr>
              <a:t>elektrība</a:t>
            </a:r>
            <a:r>
              <a:rPr lang="lv-LV" dirty="0">
                <a:solidFill>
                  <a:srgbClr val="00B050"/>
                </a:solidFill>
                <a:latin typeface="Calibri Light" panose="020F0302020204030204" pitchFamily="34" charset="0"/>
              </a:rPr>
              <a:t> + kW</a:t>
            </a:r>
            <a:r>
              <a:rPr lang="lv-LV" baseline="-25000" dirty="0">
                <a:solidFill>
                  <a:srgbClr val="00B050"/>
                </a:solidFill>
                <a:latin typeface="Calibri Light" panose="020F0302020204030204" pitchFamily="34" charset="0"/>
              </a:rPr>
              <a:t>elektrība</a:t>
            </a:r>
            <a:r>
              <a:rPr lang="lv-LV" dirty="0">
                <a:solidFill>
                  <a:srgbClr val="00B050"/>
                </a:solidFill>
                <a:latin typeface="Calibri Light" panose="020F0302020204030204" pitchFamily="34" charset="0"/>
              </a:rPr>
              <a:t> * References cena</a:t>
            </a:r>
            <a:r>
              <a:rPr lang="lv-LV" baseline="-25000" dirty="0">
                <a:solidFill>
                  <a:srgbClr val="00B050"/>
                </a:solidFill>
                <a:latin typeface="Calibri Light" panose="020F0302020204030204" pitchFamily="34" charset="0"/>
              </a:rPr>
              <a:t>kW</a:t>
            </a:r>
            <a:r>
              <a:rPr lang="lv-LV" dirty="0">
                <a:solidFill>
                  <a:srgbClr val="00B050"/>
                </a:solidFill>
                <a:latin typeface="Calibri Light" panose="020F0302020204030204" pitchFamily="34" charset="0"/>
              </a:rPr>
              <a:t> + Fiksētā cena</a:t>
            </a:r>
            <a:r>
              <a:rPr lang="lv-LV" baseline="-25000" dirty="0">
                <a:solidFill>
                  <a:srgbClr val="00B050"/>
                </a:solidFill>
                <a:latin typeface="Calibri Light" panose="020F0302020204030204" pitchFamily="34" charset="0"/>
              </a:rPr>
              <a:t>elektrība</a:t>
            </a:r>
          </a:p>
          <a:p>
            <a:pPr>
              <a:defRPr/>
            </a:pPr>
            <a:endParaRPr lang="lv-LV" dirty="0">
              <a:solidFill>
                <a:srgbClr val="FF0000"/>
              </a:solidFill>
              <a:latin typeface="Calibri Light" panose="020F0302020204030204" pitchFamily="34" charset="0"/>
            </a:endParaRPr>
          </a:p>
          <a:p>
            <a:pPr>
              <a:defRPr/>
            </a:pPr>
            <a:r>
              <a:rPr lang="lv-LV" dirty="0">
                <a:solidFill>
                  <a:srgbClr val="FF0000"/>
                </a:solidFill>
                <a:latin typeface="Calibri Light" panose="020F0302020204030204" pitchFamily="34" charset="0"/>
              </a:rPr>
              <a:t>*</a:t>
            </a:r>
            <a:r>
              <a:rPr lang="lv-LV" dirty="0">
                <a:latin typeface="Calibri Light" panose="020F0302020204030204" pitchFamily="34" charset="0"/>
              </a:rPr>
              <a:t> tipiskai enerģijas cenu struktūrai</a:t>
            </a:r>
          </a:p>
          <a:p>
            <a:pPr>
              <a:defRPr/>
            </a:pPr>
            <a:endParaRPr lang="lv-LV" dirty="0">
              <a:latin typeface="Calibri Light" panose="020F0302020204030204" pitchFamily="34" charset="0"/>
            </a:endParaRPr>
          </a:p>
          <a:p>
            <a:pPr marL="285750" indent="-285750">
              <a:buClr>
                <a:srgbClr val="008000"/>
              </a:buClr>
              <a:buFont typeface="Wingdings" panose="05000000000000000000" pitchFamily="2" charset="2"/>
              <a:buChar char="§"/>
              <a:defRPr/>
            </a:pPr>
            <a:r>
              <a:rPr lang="lv-LV" dirty="0">
                <a:latin typeface="Calibri Light" panose="020F0302020204030204" pitchFamily="34" charset="0"/>
              </a:rPr>
              <a:t>Bāzes līmenis tiek aprēķināts neto - bez PVN, PVN tiek ņemts vērā tikai ikgadējā grāmatvedības uzskaitē.</a:t>
            </a:r>
          </a:p>
          <a:p>
            <a:pPr marL="285750" indent="-285750">
              <a:buClr>
                <a:srgbClr val="008000"/>
              </a:buClr>
              <a:buFont typeface="Wingdings" panose="05000000000000000000" pitchFamily="2" charset="2"/>
              <a:buChar char="§"/>
              <a:defRPr/>
            </a:pPr>
            <a:endParaRPr lang="lv-LV" dirty="0">
              <a:latin typeface="Calibri Light" panose="020F0302020204030204" pitchFamily="34" charset="0"/>
            </a:endParaRPr>
          </a:p>
          <a:p>
            <a:pPr marL="285750" indent="-285750">
              <a:buClr>
                <a:srgbClr val="008000"/>
              </a:buClr>
              <a:buFont typeface="Wingdings" panose="05000000000000000000" pitchFamily="2" charset="2"/>
              <a:buChar char="§"/>
              <a:defRPr/>
            </a:pPr>
            <a:r>
              <a:rPr lang="lv-LV" dirty="0">
                <a:latin typeface="Calibri Light" panose="020F0302020204030204" pitchFamily="34" charset="0"/>
              </a:rPr>
              <a:t>Pārbaudi / ticamības pārbaudi var veikt: </a:t>
            </a:r>
          </a:p>
          <a:p>
            <a:pPr marL="742950" lvl="1" indent="-285750">
              <a:buClr>
                <a:srgbClr val="008000"/>
              </a:buClr>
              <a:buFont typeface="Wingdings" panose="05000000000000000000" pitchFamily="2" charset="2"/>
              <a:buChar char="§"/>
              <a:defRPr/>
            </a:pPr>
            <a:r>
              <a:rPr lang="lv-LV" dirty="0">
                <a:latin typeface="Calibri Light" panose="020F0302020204030204" pitchFamily="34" charset="0"/>
              </a:rPr>
              <a:t>salīdzinot ar citiem gadiem, </a:t>
            </a:r>
          </a:p>
          <a:p>
            <a:pPr marL="742950" lvl="1" indent="-285750">
              <a:buClr>
                <a:srgbClr val="008000"/>
              </a:buClr>
              <a:buFont typeface="Wingdings" panose="05000000000000000000" pitchFamily="2" charset="2"/>
              <a:buChar char="§"/>
              <a:defRPr/>
            </a:pPr>
            <a:r>
              <a:rPr lang="lv-LV" dirty="0">
                <a:latin typeface="Calibri Light" panose="020F0302020204030204" pitchFamily="34" charset="0"/>
              </a:rPr>
              <a:t>salīdzinot ar standartiem, </a:t>
            </a:r>
          </a:p>
          <a:p>
            <a:pPr marL="742950" lvl="1" indent="-285750">
              <a:buClr>
                <a:srgbClr val="008000"/>
              </a:buClr>
              <a:buFont typeface="Wingdings" panose="05000000000000000000" pitchFamily="2" charset="2"/>
              <a:buChar char="§"/>
              <a:defRPr/>
            </a:pPr>
            <a:r>
              <a:rPr lang="lv-LV" dirty="0">
                <a:latin typeface="Calibri Light" panose="020F0302020204030204" pitchFamily="34" charset="0"/>
              </a:rPr>
              <a:t>salīdzinot ar saviem ēkas skaitītāja rādījumiem.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28"/>
          <p:cNvSpPr>
            <a:spLocks noGrp="1"/>
          </p:cNvSpPr>
          <p:nvPr>
            <p:ph type="title"/>
          </p:nvPr>
        </p:nvSpPr>
        <p:spPr>
          <a:xfrm>
            <a:off x="107950" y="0"/>
            <a:ext cx="9001125" cy="981075"/>
          </a:xfrm>
        </p:spPr>
        <p:txBody>
          <a:bodyPr/>
          <a:lstStyle/>
          <a:p>
            <a:pPr eaLnBrk="1" hangingPunct="1"/>
            <a:r>
              <a:rPr lang="lv-LV" altLang="en-US" sz="2400" b="1">
                <a:latin typeface="Calibri Light" pitchFamily="34" charset="0"/>
              </a:rPr>
              <a:t>Bāzes līmenis soli pa solim</a:t>
            </a:r>
          </a:p>
        </p:txBody>
      </p:sp>
      <p:sp>
        <p:nvSpPr>
          <p:cNvPr id="10244" name="Foliennummernplatzhalter 14"/>
          <p:cNvSpPr>
            <a:spLocks noGrp="1"/>
          </p:cNvSpPr>
          <p:nvPr>
            <p:ph type="sldNum" sz="quarter" idx="12"/>
          </p:nvPr>
        </p:nvSpPr>
        <p:spPr bwMode="auto">
          <a:xfrm>
            <a:off x="7010400" y="6661150"/>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r>
              <a:rPr lang="lv-LV" altLang="en-US" dirty="0">
                <a:solidFill>
                  <a:srgbClr val="009A46"/>
                </a:solidFill>
                <a:latin typeface="Calibri Light" panose="020F0302020204030204" pitchFamily="34" charset="0"/>
              </a:rPr>
              <a:t>Slaids Nr. </a:t>
            </a:r>
            <a:fld id="{C2525944-4ADF-4D7E-81E7-0B23DD6BDD61}" type="slidenum">
              <a:rPr lang="de-DE" altLang="en-US" smtClean="0">
                <a:solidFill>
                  <a:srgbClr val="009A46"/>
                </a:solidFill>
                <a:latin typeface="Calibri Light" panose="020F0302020204030204" pitchFamily="34" charset="0"/>
              </a:rPr>
              <a:pPr algn="l" fontAlgn="base">
                <a:spcBef>
                  <a:spcPct val="0"/>
                </a:spcBef>
                <a:spcAft>
                  <a:spcPct val="0"/>
                </a:spcAft>
                <a:defRPr/>
              </a:pPr>
              <a:t>11</a:t>
            </a:fld>
            <a:endParaRPr lang="lv-LV" altLang="en-US" dirty="0">
              <a:solidFill>
                <a:srgbClr val="009A46"/>
              </a:solidFill>
              <a:latin typeface="Calibri Light" panose="020F0302020204030204" pitchFamily="34" charset="0"/>
            </a:endParaRPr>
          </a:p>
        </p:txBody>
      </p:sp>
      <p:pic>
        <p:nvPicPr>
          <p:cNvPr id="27652" name="Grafik 4"/>
          <p:cNvPicPr>
            <a:picLocks noChangeAspect="1"/>
          </p:cNvPicPr>
          <p:nvPr/>
        </p:nvPicPr>
        <p:blipFill>
          <a:blip r:embed="rId2" cstate="print"/>
          <a:srcRect/>
          <a:stretch>
            <a:fillRect/>
          </a:stretch>
        </p:blipFill>
        <p:spPr bwMode="auto">
          <a:xfrm>
            <a:off x="7264400" y="38100"/>
            <a:ext cx="1833563" cy="576263"/>
          </a:xfrm>
          <a:prstGeom prst="rect">
            <a:avLst/>
          </a:prstGeom>
          <a:noFill/>
          <a:ln w="9525">
            <a:noFill/>
            <a:miter lim="800000"/>
            <a:headEnd/>
            <a:tailEnd/>
          </a:ln>
        </p:spPr>
      </p:pic>
      <p:sp>
        <p:nvSpPr>
          <p:cNvPr id="15" name="Textfeld 14"/>
          <p:cNvSpPr txBox="1"/>
          <p:nvPr/>
        </p:nvSpPr>
        <p:spPr>
          <a:xfrm>
            <a:off x="250825" y="811213"/>
            <a:ext cx="6624638" cy="400050"/>
          </a:xfrm>
          <a:prstGeom prst="rect">
            <a:avLst/>
          </a:prstGeom>
          <a:solidFill>
            <a:schemeClr val="accent6">
              <a:lumMod val="60000"/>
              <a:lumOff val="40000"/>
            </a:schemeClr>
          </a:solidFill>
          <a:ln>
            <a:solidFill>
              <a:schemeClr val="tx1"/>
            </a:solidFill>
          </a:ln>
        </p:spPr>
        <p:txBody>
          <a:bodyPr>
            <a:spAutoFit/>
          </a:bodyPr>
          <a:lstStyle/>
          <a:p>
            <a:pPr algn="ctr">
              <a:defRPr/>
            </a:pPr>
            <a:r>
              <a:rPr lang="lv-LV" sz="2000" b="1" dirty="0">
                <a:latin typeface="Calibri Light" panose="020F0302020204030204" pitchFamily="34" charset="0"/>
              </a:rPr>
              <a:t>V Solis:</a:t>
            </a:r>
            <a:r>
              <a:rPr lang="lv-LV" sz="2000" dirty="0">
                <a:latin typeface="Calibri Light" panose="020F0302020204030204" pitchFamily="34" charset="0"/>
              </a:rPr>
              <a:t> Bāzes līmeņa dokumentācija</a:t>
            </a:r>
          </a:p>
        </p:txBody>
      </p:sp>
      <p:sp>
        <p:nvSpPr>
          <p:cNvPr id="38" name="Textfeld 37"/>
          <p:cNvSpPr txBox="1"/>
          <p:nvPr/>
        </p:nvSpPr>
        <p:spPr>
          <a:xfrm>
            <a:off x="171450" y="1628775"/>
            <a:ext cx="8918575" cy="3632200"/>
          </a:xfrm>
          <a:prstGeom prst="rect">
            <a:avLst/>
          </a:prstGeom>
          <a:noFill/>
        </p:spPr>
        <p:txBody>
          <a:bodyPr>
            <a:spAutoFit/>
          </a:bodyPr>
          <a:lstStyle/>
          <a:p>
            <a:pPr>
              <a:spcBef>
                <a:spcPts val="600"/>
              </a:spcBef>
              <a:defRPr/>
            </a:pPr>
            <a:r>
              <a:rPr lang="lv-LV" sz="2000" dirty="0">
                <a:solidFill>
                  <a:srgbClr val="008000"/>
                </a:solidFill>
                <a:latin typeface="Calibri Light" panose="020F0302020204030204" pitchFamily="34" charset="0"/>
              </a:rPr>
              <a:t>Daļa no bāzes līmeņa </a:t>
            </a:r>
            <a:r>
              <a:rPr lang="lv-LV" sz="2000" dirty="0">
                <a:latin typeface="Calibri Light" panose="020F0302020204030204" pitchFamily="34" charset="0"/>
              </a:rPr>
              <a:t>dokumentācijas, papildus aprēķiniem ir: </a:t>
            </a:r>
          </a:p>
          <a:p>
            <a:pPr marL="342900" indent="-342900">
              <a:spcBef>
                <a:spcPts val="600"/>
              </a:spcBef>
              <a:buFont typeface="Wingdings" panose="05000000000000000000" pitchFamily="2" charset="2"/>
              <a:buChar char="§"/>
              <a:defRPr/>
            </a:pPr>
            <a:r>
              <a:rPr lang="lv-LV" sz="2000" dirty="0">
                <a:latin typeface="Calibri Light" panose="020F0302020204030204" pitchFamily="34" charset="0"/>
              </a:rPr>
              <a:t>Informācija par darba laiku (sabiedrisko ēku darba laiks, darba grafiks, stundu saraksts skolās).</a:t>
            </a:r>
          </a:p>
          <a:p>
            <a:pPr marL="342900" indent="-342900">
              <a:spcBef>
                <a:spcPts val="600"/>
              </a:spcBef>
              <a:buFont typeface="Wingdings" panose="05000000000000000000" pitchFamily="2" charset="2"/>
              <a:buChar char="§"/>
              <a:defRPr/>
            </a:pPr>
            <a:r>
              <a:rPr lang="lv-LV" sz="2000" dirty="0">
                <a:latin typeface="Calibri Light" panose="020F0302020204030204" pitchFamily="34" charset="0"/>
              </a:rPr>
              <a:t>Ikgadējo pasākumu plāns.</a:t>
            </a:r>
          </a:p>
          <a:p>
            <a:pPr marL="342900" indent="-342900">
              <a:spcBef>
                <a:spcPts val="600"/>
              </a:spcBef>
              <a:buFont typeface="Wingdings" panose="05000000000000000000" pitchFamily="2" charset="2"/>
              <a:buChar char="§"/>
              <a:defRPr/>
            </a:pPr>
            <a:r>
              <a:rPr lang="lv-LV" sz="2000" dirty="0">
                <a:latin typeface="Calibri Light" panose="020F0302020204030204" pitchFamily="34" charset="0"/>
              </a:rPr>
              <a:t>Informācija par iekārtām un tehnisko aprīkojumu (lielākie enerģijas patērētāji, IT aprīkojums, apgaismojums).</a:t>
            </a:r>
          </a:p>
          <a:p>
            <a:pPr marL="342900" indent="-342900">
              <a:spcBef>
                <a:spcPts val="600"/>
              </a:spcBef>
              <a:buFont typeface="Wingdings" panose="05000000000000000000" pitchFamily="2" charset="2"/>
              <a:buChar char="§"/>
              <a:defRPr/>
            </a:pPr>
            <a:r>
              <a:rPr lang="lv-LV" sz="2000" dirty="0">
                <a:latin typeface="Calibri Light" panose="020F0302020204030204" pitchFamily="34" charset="0"/>
              </a:rPr>
              <a:t>Darbinieku, skolēnu, studentu, slimnīcas gultasvietu u.c. skaits katrā ēkā.</a:t>
            </a:r>
          </a:p>
          <a:p>
            <a:pPr marL="342900" indent="-342900">
              <a:spcBef>
                <a:spcPts val="600"/>
              </a:spcBef>
              <a:buFont typeface="Wingdings" panose="05000000000000000000" pitchFamily="2" charset="2"/>
              <a:buChar char="§"/>
              <a:defRPr/>
            </a:pPr>
            <a:r>
              <a:rPr lang="lv-LV" sz="2000" dirty="0">
                <a:latin typeface="Calibri Light" panose="020F0302020204030204" pitchFamily="34" charset="0"/>
              </a:rPr>
              <a:t>Turpmākās ēkas izmantošanas īpatnības </a:t>
            </a:r>
          </a:p>
          <a:p>
            <a:pPr>
              <a:spcBef>
                <a:spcPts val="600"/>
              </a:spcBef>
              <a:defRPr/>
            </a:pPr>
            <a:r>
              <a:rPr lang="lv-LV" sz="2000" dirty="0">
                <a:latin typeface="Calibri Light" panose="020F0302020204030204" pitchFamily="34" charset="0"/>
              </a:rPr>
              <a:t>Kopumā visas iekārtas un darbības references gadā jādokumentē kā oficiālas iepirkumu konkursa un EEL līguma sastāvdaļas.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28"/>
          <p:cNvSpPr>
            <a:spLocks noGrp="1"/>
          </p:cNvSpPr>
          <p:nvPr>
            <p:ph type="title"/>
          </p:nvPr>
        </p:nvSpPr>
        <p:spPr>
          <a:xfrm>
            <a:off x="107950" y="0"/>
            <a:ext cx="9001125" cy="981075"/>
          </a:xfrm>
        </p:spPr>
        <p:txBody>
          <a:bodyPr/>
          <a:lstStyle/>
          <a:p>
            <a:pPr algn="l" eaLnBrk="1" hangingPunct="1"/>
            <a:r>
              <a:rPr lang="lv-LV" altLang="en-US" sz="2800">
                <a:solidFill>
                  <a:srgbClr val="008000"/>
                </a:solidFill>
                <a:latin typeface="Calibri Light" pitchFamily="34" charset="0"/>
              </a:rPr>
              <a:t>EEL projekta vērtības nodrošināšana</a:t>
            </a:r>
            <a:endParaRPr lang="de-DE" altLang="en-US" sz="2800">
              <a:solidFill>
                <a:srgbClr val="008000"/>
              </a:solidFill>
              <a:latin typeface="Calibri Light" pitchFamily="34" charset="0"/>
            </a:endParaRPr>
          </a:p>
        </p:txBody>
      </p:sp>
      <p:sp>
        <p:nvSpPr>
          <p:cNvPr id="26627" name="Foliennummernplatzhalter 14"/>
          <p:cNvSpPr>
            <a:spLocks noGrp="1"/>
          </p:cNvSpPr>
          <p:nvPr>
            <p:ph type="sldNum" sz="quarter" idx="12"/>
          </p:nvPr>
        </p:nvSpPr>
        <p:spPr bwMode="auto">
          <a:xfrm>
            <a:off x="7010400" y="6661150"/>
            <a:ext cx="2133600" cy="196850"/>
          </a:xfrm>
          <a:ln>
            <a:miter lim="800000"/>
            <a:headEnd/>
            <a:tailEnd/>
          </a:ln>
        </p:spPr>
        <p:txBody>
          <a:bodyPr wrap="square" numCol="1" anchorCtr="0" compatLnSpc="1">
            <a:prstTxWarp prst="textNoShape">
              <a:avLst/>
            </a:prstTxWarp>
          </a:bodyPr>
          <a:lstStyle/>
          <a:p>
            <a:pPr algn="l" fontAlgn="base">
              <a:spcBef>
                <a:spcPct val="0"/>
              </a:spcBef>
              <a:spcAft>
                <a:spcPct val="0"/>
              </a:spcAft>
              <a:defRPr/>
            </a:pPr>
            <a:r>
              <a:rPr lang="de-DE" altLang="en-US" sz="1400" dirty="0">
                <a:solidFill>
                  <a:srgbClr val="009A46"/>
                </a:solidFill>
                <a:latin typeface="Calibri Light" pitchFamily="34" charset="0"/>
              </a:rPr>
              <a:t>Sl</a:t>
            </a:r>
            <a:r>
              <a:rPr lang="lv-LV" altLang="en-US" sz="1400" dirty="0" err="1">
                <a:solidFill>
                  <a:srgbClr val="009A46"/>
                </a:solidFill>
                <a:latin typeface="Calibri Light" pitchFamily="34" charset="0"/>
              </a:rPr>
              <a:t>aids</a:t>
            </a:r>
            <a:r>
              <a:rPr lang="lv-LV" altLang="en-US" sz="1400" dirty="0">
                <a:solidFill>
                  <a:srgbClr val="009A46"/>
                </a:solidFill>
                <a:latin typeface="Calibri Light" pitchFamily="34" charset="0"/>
              </a:rPr>
              <a:t> Nr.</a:t>
            </a:r>
            <a:r>
              <a:rPr lang="de-DE" altLang="en-US" sz="1400" dirty="0">
                <a:solidFill>
                  <a:srgbClr val="009A46"/>
                </a:solidFill>
                <a:latin typeface="Calibri Light" pitchFamily="34" charset="0"/>
              </a:rPr>
              <a:t> </a:t>
            </a:r>
            <a:fld id="{1BB9D325-07F0-40C5-97E7-1C140D3FA725}" type="slidenum">
              <a:rPr lang="de-DE" altLang="en-US" sz="1400" smtClean="0">
                <a:solidFill>
                  <a:srgbClr val="009A46"/>
                </a:solidFill>
                <a:latin typeface="Calibri Light" pitchFamily="34" charset="0"/>
              </a:rPr>
              <a:pPr algn="l" fontAlgn="base">
                <a:spcBef>
                  <a:spcPct val="0"/>
                </a:spcBef>
                <a:spcAft>
                  <a:spcPct val="0"/>
                </a:spcAft>
                <a:defRPr/>
              </a:pPr>
              <a:t>12</a:t>
            </a:fld>
            <a:endParaRPr lang="de-DE" altLang="en-US" sz="1400" dirty="0">
              <a:solidFill>
                <a:srgbClr val="009A46"/>
              </a:solidFill>
              <a:latin typeface="Calibri Light" pitchFamily="34" charset="0"/>
            </a:endParaRPr>
          </a:p>
        </p:txBody>
      </p:sp>
      <p:graphicFrame>
        <p:nvGraphicFramePr>
          <p:cNvPr id="2" name="Diagram 1"/>
          <p:cNvGraphicFramePr/>
          <p:nvPr>
            <p:extLst>
              <p:ext uri="{D42A27DB-BD31-4B8C-83A1-F6EECF244321}">
                <p14:modId xmlns="" xmlns:p14="http://schemas.microsoft.com/office/powerpoint/2010/main" val="3920949253"/>
              </p:ext>
            </p:extLst>
          </p:nvPr>
        </p:nvGraphicFramePr>
        <p:xfrm>
          <a:off x="1403350" y="1125538"/>
          <a:ext cx="7345363" cy="512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677" name="Grafik 4"/>
          <p:cNvPicPr>
            <a:picLocks noChangeAspect="1"/>
          </p:cNvPicPr>
          <p:nvPr/>
        </p:nvPicPr>
        <p:blipFill>
          <a:blip r:embed="rId7" cstate="print"/>
          <a:srcRect/>
          <a:stretch>
            <a:fillRect/>
          </a:stretch>
        </p:blipFill>
        <p:spPr bwMode="auto">
          <a:xfrm>
            <a:off x="7264400" y="38100"/>
            <a:ext cx="1833563" cy="576263"/>
          </a:xfrm>
          <a:prstGeom prst="rect">
            <a:avLst/>
          </a:prstGeom>
          <a:noFill/>
          <a:ln w="9525">
            <a:noFill/>
            <a:miter lim="800000"/>
            <a:headEnd/>
            <a:tailEnd/>
          </a:ln>
        </p:spPr>
      </p:pic>
      <p:sp>
        <p:nvSpPr>
          <p:cNvPr id="28678" name="Textfeld 2"/>
          <p:cNvSpPr txBox="1">
            <a:spLocks noChangeArrowheads="1"/>
          </p:cNvSpPr>
          <p:nvPr/>
        </p:nvSpPr>
        <p:spPr bwMode="auto">
          <a:xfrm>
            <a:off x="192088" y="890588"/>
            <a:ext cx="3538148" cy="461665"/>
          </a:xfrm>
          <a:prstGeom prst="rect">
            <a:avLst/>
          </a:prstGeom>
          <a:noFill/>
          <a:ln w="9525">
            <a:noFill/>
            <a:miter lim="800000"/>
            <a:headEnd/>
            <a:tailEnd/>
          </a:ln>
        </p:spPr>
        <p:txBody>
          <a:bodyPr wrap="none">
            <a:spAutoFit/>
          </a:bodyPr>
          <a:lstStyle/>
          <a:p>
            <a:r>
              <a:rPr lang="lv-LV" sz="2400" dirty="0" smtClean="0">
                <a:solidFill>
                  <a:srgbClr val="008000"/>
                </a:solidFill>
                <a:latin typeface="Calibri Light" pitchFamily="34" charset="0"/>
              </a:rPr>
              <a:t>Šīs prezentācijas saturs:</a:t>
            </a:r>
            <a:endParaRPr lang="en-GB" sz="2400" dirty="0">
              <a:solidFill>
                <a:srgbClr val="008000"/>
              </a:solidFill>
              <a:latin typeface="Calibri Light"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Inhaltsplatzhalter 29"/>
          <p:cNvSpPr>
            <a:spLocks noGrp="1"/>
          </p:cNvSpPr>
          <p:nvPr>
            <p:ph idx="1"/>
          </p:nvPr>
        </p:nvSpPr>
        <p:spPr>
          <a:xfrm>
            <a:off x="539750" y="1196975"/>
            <a:ext cx="7920038" cy="5327650"/>
          </a:xfrm>
        </p:spPr>
        <p:txBody>
          <a:bodyPr/>
          <a:lstStyle/>
          <a:p>
            <a:pPr marL="457200" indent="-457200" defTabSz="358775" eaLnBrk="1" hangingPunct="1">
              <a:spcBef>
                <a:spcPct val="0"/>
              </a:spcBef>
              <a:spcAft>
                <a:spcPts val="600"/>
              </a:spcAft>
              <a:buFont typeface="Calibri" pitchFamily="34" charset="0"/>
              <a:buAutoNum type="arabicParenR"/>
            </a:pPr>
            <a:r>
              <a:rPr lang="lv-LV" altLang="en-US" sz="1800">
                <a:latin typeface="Calibri Light" pitchFamily="34" charset="0"/>
              </a:rPr>
              <a:t>Detalizēta </a:t>
            </a:r>
            <a:r>
              <a:rPr lang="lv-LV" altLang="en-US" sz="1800">
                <a:solidFill>
                  <a:srgbClr val="008000"/>
                </a:solidFill>
                <a:latin typeface="Calibri Light" pitchFamily="34" charset="0"/>
              </a:rPr>
              <a:t>energoaudita </a:t>
            </a:r>
            <a:r>
              <a:rPr lang="lv-LV" altLang="en-US" sz="1800">
                <a:latin typeface="Calibri Light" pitchFamily="34" charset="0"/>
              </a:rPr>
              <a:t>vai</a:t>
            </a:r>
            <a:r>
              <a:rPr lang="lv-LV" altLang="en-US" sz="1800">
                <a:solidFill>
                  <a:srgbClr val="008000"/>
                </a:solidFill>
                <a:latin typeface="Calibri Light" pitchFamily="34" charset="0"/>
              </a:rPr>
              <a:t> priekšizpētes analīzes </a:t>
            </a:r>
            <a:r>
              <a:rPr lang="lv-LV" altLang="en-US" sz="1800">
                <a:latin typeface="Calibri Light" pitchFamily="34" charset="0"/>
              </a:rPr>
              <a:t>rezultāti tiek iestrādāti kā priekšlikumi energoefektivitātes  pasākumu (EEP) izvēles paketēs, un nodrošina sākotnējās investīciju izmaksu un potenciālā enerģijas ietaupījuma (%) aprēķinus katrai izvēles EEP paketei</a:t>
            </a:r>
          </a:p>
          <a:p>
            <a:pPr marL="457200" indent="-457200" defTabSz="358775" eaLnBrk="1" hangingPunct="1">
              <a:spcBef>
                <a:spcPts val="1200"/>
              </a:spcBef>
              <a:buFont typeface="Calibri" pitchFamily="34" charset="0"/>
              <a:buAutoNum type="arabicParenR"/>
            </a:pPr>
            <a:r>
              <a:rPr lang="lv-LV" altLang="en-US" sz="1800">
                <a:latin typeface="Calibri Light" pitchFamily="34" charset="0"/>
              </a:rPr>
              <a:t>Prognozētais enerģijas ietaupījums tiek kvantificēts salīdzināmās mērvienībās (t.i., elektroenerģija vai siltumenerģija -  MWh, mazuts vai ogles tonnās, gāze -  kubikmetros utt.) katrai izvēles EEP paketei, balstoties uz vidējo pēdējo 3 gadu patēriņu pirms EEL izmanotšanas</a:t>
            </a:r>
          </a:p>
          <a:p>
            <a:pPr marL="457200" indent="-457200" defTabSz="358775" eaLnBrk="1" hangingPunct="1">
              <a:spcBef>
                <a:spcPts val="1200"/>
              </a:spcBef>
              <a:buFont typeface="Calibri" pitchFamily="34" charset="0"/>
              <a:buAutoNum type="arabicParenR"/>
            </a:pPr>
            <a:r>
              <a:rPr lang="lv-LV" altLang="en-US" sz="1800">
                <a:latin typeface="Calibri Light" pitchFamily="34" charset="0"/>
              </a:rPr>
              <a:t>Prognozētais izmaksu ietaupījums tiek aprēķināts katrai EEP izvēles paketei, balstoties uz pašreizējām cenām, t.i., pēdējā gada laikā pirms EEL projekta uzsākšanas</a:t>
            </a:r>
          </a:p>
        </p:txBody>
      </p:sp>
      <p:sp>
        <p:nvSpPr>
          <p:cNvPr id="10244" name="Foliennummernplatzhalter 14"/>
          <p:cNvSpPr>
            <a:spLocks noGrp="1"/>
          </p:cNvSpPr>
          <p:nvPr>
            <p:ph type="sldNum" sz="quarter" idx="12"/>
          </p:nvPr>
        </p:nvSpPr>
        <p:spPr bwMode="auto">
          <a:xfrm>
            <a:off x="7010400" y="6681788"/>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r>
              <a:rPr lang="lv-LV" altLang="en-US" dirty="0">
                <a:solidFill>
                  <a:srgbClr val="009A46"/>
                </a:solidFill>
                <a:latin typeface="Calibri Light" panose="020F0302020204030204" pitchFamily="34" charset="0"/>
              </a:rPr>
              <a:t>Slaids Nr. </a:t>
            </a:r>
            <a:fld id="{710EC34C-A076-48E4-B6FD-A31C1170A948}" type="slidenum">
              <a:rPr lang="de-DE" altLang="en-US" smtClean="0">
                <a:solidFill>
                  <a:srgbClr val="009A46"/>
                </a:solidFill>
                <a:latin typeface="Calibri Light" panose="020F0302020204030204" pitchFamily="34" charset="0"/>
              </a:rPr>
              <a:pPr algn="l" fontAlgn="base">
                <a:spcBef>
                  <a:spcPct val="0"/>
                </a:spcBef>
                <a:spcAft>
                  <a:spcPct val="0"/>
                </a:spcAft>
                <a:defRPr/>
              </a:pPr>
              <a:t>13</a:t>
            </a:fld>
            <a:endParaRPr lang="lv-LV" altLang="en-US" dirty="0">
              <a:solidFill>
                <a:srgbClr val="009A46"/>
              </a:solidFill>
              <a:latin typeface="Calibri Light" panose="020F0302020204030204" pitchFamily="34" charset="0"/>
            </a:endParaRPr>
          </a:p>
        </p:txBody>
      </p:sp>
      <p:sp>
        <p:nvSpPr>
          <p:cNvPr id="29700" name="Titel 28"/>
          <p:cNvSpPr txBox="1">
            <a:spLocks/>
          </p:cNvSpPr>
          <p:nvPr/>
        </p:nvSpPr>
        <p:spPr bwMode="auto">
          <a:xfrm>
            <a:off x="107950" y="-30163"/>
            <a:ext cx="8229600" cy="1000126"/>
          </a:xfrm>
          <a:prstGeom prst="rect">
            <a:avLst/>
          </a:prstGeom>
          <a:noFill/>
          <a:ln w="9525">
            <a:noFill/>
            <a:miter lim="800000"/>
            <a:headEnd/>
            <a:tailEnd/>
          </a:ln>
        </p:spPr>
        <p:txBody>
          <a:bodyPr anchor="ctr"/>
          <a:lstStyle/>
          <a:p>
            <a:r>
              <a:rPr lang="lv-LV" altLang="en-US" sz="2800">
                <a:solidFill>
                  <a:srgbClr val="008000"/>
                </a:solidFill>
                <a:latin typeface="Calibri Light" pitchFamily="34" charset="0"/>
              </a:rPr>
              <a:t>Sagaidāmo enerģijas ietaupījumu monetārās </a:t>
            </a:r>
          </a:p>
          <a:p>
            <a:r>
              <a:rPr lang="lv-LV" altLang="en-US" sz="2800">
                <a:solidFill>
                  <a:srgbClr val="008000"/>
                </a:solidFill>
                <a:latin typeface="Calibri Light" pitchFamily="34" charset="0"/>
              </a:rPr>
              <a:t>vērtības aprēķināšana (metode)</a:t>
            </a:r>
          </a:p>
        </p:txBody>
      </p:sp>
      <p:pic>
        <p:nvPicPr>
          <p:cNvPr id="29701" name="Grafik 4"/>
          <p:cNvPicPr>
            <a:picLocks noChangeAspect="1"/>
          </p:cNvPicPr>
          <p:nvPr/>
        </p:nvPicPr>
        <p:blipFill>
          <a:blip r:embed="rId2" cstate="print"/>
          <a:srcRect/>
          <a:stretch>
            <a:fillRect/>
          </a:stretch>
        </p:blipFill>
        <p:spPr bwMode="auto">
          <a:xfrm>
            <a:off x="7264400" y="38100"/>
            <a:ext cx="1833563" cy="5762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28"/>
          <p:cNvSpPr>
            <a:spLocks noGrp="1"/>
          </p:cNvSpPr>
          <p:nvPr>
            <p:ph type="title"/>
          </p:nvPr>
        </p:nvSpPr>
        <p:spPr>
          <a:xfrm>
            <a:off x="107950" y="0"/>
            <a:ext cx="6840538" cy="981075"/>
          </a:xfrm>
        </p:spPr>
        <p:txBody>
          <a:bodyPr/>
          <a:lstStyle/>
          <a:p>
            <a:pPr eaLnBrk="1" hangingPunct="1"/>
            <a:r>
              <a:rPr lang="lv-LV" altLang="en-US" sz="2400">
                <a:latin typeface="Calibri Light" pitchFamily="34" charset="0"/>
              </a:rPr>
              <a:t>Energoefektivitātes pasākumu tehniski ekonomiskā  pamatojuma sākotnējais izvērtējums</a:t>
            </a:r>
          </a:p>
        </p:txBody>
      </p:sp>
      <p:sp>
        <p:nvSpPr>
          <p:cNvPr id="30723" name="Inhaltsplatzhalter 2"/>
          <p:cNvSpPr txBox="1">
            <a:spLocks/>
          </p:cNvSpPr>
          <p:nvPr/>
        </p:nvSpPr>
        <p:spPr bwMode="auto">
          <a:xfrm>
            <a:off x="250825" y="1125538"/>
            <a:ext cx="8929688" cy="863600"/>
          </a:xfrm>
          <a:prstGeom prst="rect">
            <a:avLst/>
          </a:prstGeom>
          <a:noFill/>
          <a:ln w="9525">
            <a:noFill/>
            <a:miter lim="800000"/>
            <a:headEnd/>
            <a:tailEnd/>
          </a:ln>
        </p:spPr>
        <p:txBody>
          <a:bodyPr lIns="36000" tIns="0" rIns="0" bIns="0"/>
          <a:lstStyle/>
          <a:p>
            <a:pPr defTabSz="358775" eaLnBrk="0" hangingPunct="0">
              <a:spcBef>
                <a:spcPts val="1200"/>
              </a:spcBef>
              <a:buClr>
                <a:srgbClr val="009A46"/>
              </a:buClr>
              <a:buFont typeface="Arial" charset="0"/>
              <a:buNone/>
              <a:defRPr/>
            </a:pPr>
            <a:r>
              <a:rPr lang="lv-LV" altLang="en-US" sz="1500" dirty="0">
                <a:solidFill>
                  <a:srgbClr val="008000"/>
                </a:solidFill>
                <a:latin typeface="Calibri Light" pitchFamily="34" charset="0"/>
              </a:rPr>
              <a:t>Tehniskais pamatojums </a:t>
            </a:r>
            <a:r>
              <a:rPr lang="lv-LV" altLang="en-US" sz="1500" dirty="0">
                <a:latin typeface="Calibri Light" pitchFamily="34" charset="0"/>
              </a:rPr>
              <a:t>jāizvērtē vispirms</a:t>
            </a:r>
            <a:endParaRPr lang="lv-LV" sz="1500" dirty="0"/>
          </a:p>
          <a:p>
            <a:pPr defTabSz="358775" eaLnBrk="0" hangingPunct="0">
              <a:spcBef>
                <a:spcPts val="1200"/>
              </a:spcBef>
              <a:buClr>
                <a:srgbClr val="009A46"/>
              </a:buClr>
              <a:buFont typeface="Arial" charset="0"/>
              <a:buNone/>
              <a:defRPr/>
            </a:pPr>
            <a:r>
              <a:rPr lang="lv-LV" altLang="en-US" sz="1500" dirty="0">
                <a:solidFill>
                  <a:srgbClr val="008000"/>
                </a:solidFill>
                <a:latin typeface="Calibri Light" pitchFamily="34" charset="0"/>
              </a:rPr>
              <a:t>Ekonomisko pamatojumu </a:t>
            </a:r>
            <a:r>
              <a:rPr lang="lv-LV" altLang="en-US" sz="1500" dirty="0">
                <a:latin typeface="Calibri Light" pitchFamily="34" charset="0"/>
              </a:rPr>
              <a:t>var izvērtēt, balstoties uz statisko amortizācijas aprēķināšanu:</a:t>
            </a:r>
          </a:p>
          <a:p>
            <a:pPr defTabSz="358775" eaLnBrk="0" hangingPunct="0">
              <a:spcBef>
                <a:spcPts val="1200"/>
              </a:spcBef>
              <a:buClr>
                <a:srgbClr val="009A46"/>
              </a:buClr>
              <a:buFont typeface="Arial" charset="0"/>
              <a:buNone/>
              <a:defRPr/>
            </a:pPr>
            <a:endParaRPr lang="lv-LV" altLang="en-US" sz="2000" dirty="0">
              <a:latin typeface="Calibri Light" pitchFamily="34" charset="0"/>
            </a:endParaRPr>
          </a:p>
          <a:p>
            <a:pPr defTabSz="358775" eaLnBrk="0" hangingPunct="0">
              <a:spcBef>
                <a:spcPts val="1200"/>
              </a:spcBef>
              <a:buClr>
                <a:srgbClr val="009A46"/>
              </a:buClr>
              <a:buFont typeface="Arial" charset="0"/>
              <a:buNone/>
              <a:defRPr/>
            </a:pPr>
            <a:endParaRPr lang="lv-LV" altLang="en-US" sz="2000" dirty="0">
              <a:latin typeface="Calibri Light" pitchFamily="34" charset="0"/>
            </a:endParaRPr>
          </a:p>
          <a:p>
            <a:pPr defTabSz="358775" eaLnBrk="0" hangingPunct="0">
              <a:spcBef>
                <a:spcPts val="1200"/>
              </a:spcBef>
              <a:buClr>
                <a:srgbClr val="009A46"/>
              </a:buClr>
              <a:buFont typeface="Arial" charset="0"/>
              <a:buNone/>
              <a:defRPr/>
            </a:pPr>
            <a:endParaRPr lang="lv-LV" altLang="en-US" sz="2000" dirty="0">
              <a:latin typeface="Calibri Light" pitchFamily="34" charset="0"/>
            </a:endParaRPr>
          </a:p>
          <a:p>
            <a:pPr defTabSz="358775" eaLnBrk="0" hangingPunct="0">
              <a:spcBef>
                <a:spcPts val="1200"/>
              </a:spcBef>
              <a:buClr>
                <a:srgbClr val="009A46"/>
              </a:buClr>
              <a:buFont typeface="Arial" charset="0"/>
              <a:buNone/>
              <a:defRPr/>
            </a:pPr>
            <a:endParaRPr lang="lv-LV" altLang="en-US" sz="2000" dirty="0">
              <a:latin typeface="Calibri Light" pitchFamily="34" charset="0"/>
            </a:endParaRPr>
          </a:p>
          <a:p>
            <a:pPr defTabSz="358775" eaLnBrk="0" hangingPunct="0">
              <a:spcBef>
                <a:spcPts val="1200"/>
              </a:spcBef>
              <a:buClr>
                <a:srgbClr val="009A46"/>
              </a:buClr>
              <a:buFont typeface="Arial" charset="0"/>
              <a:buNone/>
              <a:defRPr/>
            </a:pPr>
            <a:endParaRPr lang="lv-LV" altLang="en-US" sz="2000" dirty="0">
              <a:latin typeface="Calibri Light" pitchFamily="34" charset="0"/>
            </a:endParaRPr>
          </a:p>
          <a:p>
            <a:pPr defTabSz="358775" eaLnBrk="0" hangingPunct="0">
              <a:spcBef>
                <a:spcPts val="1200"/>
              </a:spcBef>
              <a:buClr>
                <a:srgbClr val="009A46"/>
              </a:buClr>
              <a:buFont typeface="Arial" charset="0"/>
              <a:buNone/>
              <a:defRPr/>
            </a:pPr>
            <a:endParaRPr lang="lv-LV" altLang="en-US" sz="2000" dirty="0">
              <a:latin typeface="Calibri Light" pitchFamily="34" charset="0"/>
            </a:endParaRPr>
          </a:p>
          <a:p>
            <a:pPr defTabSz="358775" eaLnBrk="0" hangingPunct="0">
              <a:spcBef>
                <a:spcPts val="1200"/>
              </a:spcBef>
              <a:buClr>
                <a:srgbClr val="009A46"/>
              </a:buClr>
              <a:buFont typeface="Arial" charset="0"/>
              <a:buNone/>
              <a:defRPr/>
            </a:pPr>
            <a:endParaRPr lang="lv-LV" altLang="en-US" sz="2000" dirty="0">
              <a:latin typeface="Calibri Light" pitchFamily="34" charset="0"/>
            </a:endParaRPr>
          </a:p>
          <a:p>
            <a:pPr defTabSz="358775" eaLnBrk="0" hangingPunct="0">
              <a:spcBef>
                <a:spcPts val="1200"/>
              </a:spcBef>
              <a:buClr>
                <a:srgbClr val="009A46"/>
              </a:buClr>
              <a:buFont typeface="Arial" charset="0"/>
              <a:buNone/>
              <a:defRPr/>
            </a:pPr>
            <a:endParaRPr lang="lv-LV" altLang="en-US" sz="2000" dirty="0">
              <a:latin typeface="Calibri Light" pitchFamily="34" charset="0"/>
            </a:endParaRPr>
          </a:p>
          <a:p>
            <a:pPr defTabSz="358775" eaLnBrk="0" hangingPunct="0">
              <a:buClr>
                <a:srgbClr val="009A46"/>
              </a:buClr>
              <a:buFont typeface="Arial" charset="0"/>
              <a:buNone/>
              <a:defRPr/>
            </a:pPr>
            <a:r>
              <a:rPr lang="lv-LV" altLang="en-US" sz="1500" dirty="0">
                <a:latin typeface="+mn-lt"/>
              </a:rPr>
              <a:t>Lai veiktu detalizētāku ekonomiskā  pamatojuma priekšizpēti, izmantojiet</a:t>
            </a:r>
            <a:r>
              <a:rPr lang="lv-LV" sz="1500" dirty="0">
                <a:latin typeface="+mn-lt"/>
              </a:rPr>
              <a:t> par brīvu pieejamo rīku, ko var</a:t>
            </a:r>
          </a:p>
          <a:p>
            <a:pPr defTabSz="358775" eaLnBrk="0" hangingPunct="0">
              <a:buClr>
                <a:srgbClr val="009A46"/>
              </a:buClr>
              <a:buFont typeface="Arial" charset="0"/>
              <a:buNone/>
              <a:defRPr/>
            </a:pPr>
            <a:r>
              <a:rPr lang="lv-LV" sz="1500" dirty="0">
                <a:latin typeface="+mn-lt"/>
              </a:rPr>
              <a:t> </a:t>
            </a:r>
            <a:r>
              <a:rPr lang="lv-LV" sz="1500" dirty="0" err="1">
                <a:latin typeface="+mn-lt"/>
              </a:rPr>
              <a:t>lejuplādēt</a:t>
            </a:r>
            <a:r>
              <a:rPr lang="lv-LV" sz="1500" dirty="0">
                <a:latin typeface="+mn-lt"/>
              </a:rPr>
              <a:t> </a:t>
            </a:r>
            <a:r>
              <a:rPr lang="en-GB" altLang="en-US" sz="1500" dirty="0">
                <a:latin typeface="Calibri Light" pitchFamily="34" charset="0"/>
                <a:hlinkClick r:id="rId2"/>
              </a:rPr>
              <a:t>www.enpc-intrans.eu</a:t>
            </a:r>
            <a:endParaRPr lang="lv-LV" altLang="en-US" sz="1500" dirty="0">
              <a:latin typeface="Calibri Light" pitchFamily="34" charset="0"/>
            </a:endParaRPr>
          </a:p>
        </p:txBody>
      </p:sp>
      <p:pic>
        <p:nvPicPr>
          <p:cNvPr id="30724" name="Grafik 4"/>
          <p:cNvPicPr>
            <a:picLocks noChangeAspect="1"/>
          </p:cNvPicPr>
          <p:nvPr/>
        </p:nvPicPr>
        <p:blipFill>
          <a:blip r:embed="rId3" cstate="print"/>
          <a:srcRect/>
          <a:stretch>
            <a:fillRect/>
          </a:stretch>
        </p:blipFill>
        <p:spPr bwMode="auto">
          <a:xfrm>
            <a:off x="7310438" y="0"/>
            <a:ext cx="1833562" cy="576263"/>
          </a:xfrm>
          <a:prstGeom prst="rect">
            <a:avLst/>
          </a:prstGeom>
          <a:noFill/>
          <a:ln w="9525">
            <a:noFill/>
            <a:miter lim="800000"/>
            <a:headEnd/>
            <a:tailEnd/>
          </a:ln>
        </p:spPr>
      </p:pic>
      <p:sp>
        <p:nvSpPr>
          <p:cNvPr id="7" name="Foliennummernplatzhalter 14"/>
          <p:cNvSpPr>
            <a:spLocks noGrp="1"/>
          </p:cNvSpPr>
          <p:nvPr>
            <p:ph type="sldNum" sz="quarter" idx="12"/>
          </p:nvPr>
        </p:nvSpPr>
        <p:spPr bwMode="auto">
          <a:xfrm>
            <a:off x="7007225" y="6661150"/>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r>
              <a:rPr lang="lv-LV" altLang="en-US" dirty="0">
                <a:solidFill>
                  <a:srgbClr val="009A46"/>
                </a:solidFill>
                <a:latin typeface="Calibri Light" panose="020F0302020204030204" pitchFamily="34" charset="0"/>
              </a:rPr>
              <a:t>Slaids Nr. </a:t>
            </a:r>
            <a:fld id="{69EF8730-231C-4F92-9B9C-49581BC5323B}" type="slidenum">
              <a:rPr lang="en-US" altLang="en-US" smtClean="0">
                <a:solidFill>
                  <a:srgbClr val="009A46"/>
                </a:solidFill>
                <a:latin typeface="Calibri Light" panose="020F0302020204030204" pitchFamily="34" charset="0"/>
              </a:rPr>
              <a:pPr algn="l" fontAlgn="base">
                <a:spcBef>
                  <a:spcPct val="0"/>
                </a:spcBef>
                <a:spcAft>
                  <a:spcPct val="0"/>
                </a:spcAft>
                <a:defRPr/>
              </a:pPr>
              <a:t>14</a:t>
            </a:fld>
            <a:endParaRPr lang="lv-LV" altLang="en-US" dirty="0">
              <a:solidFill>
                <a:srgbClr val="009A46"/>
              </a:solidFill>
              <a:latin typeface="Calibri Light" panose="020F0302020204030204" pitchFamily="34" charset="0"/>
            </a:endParaRPr>
          </a:p>
        </p:txBody>
      </p:sp>
      <p:graphicFrame>
        <p:nvGraphicFramePr>
          <p:cNvPr id="3" name="Tabelle 2"/>
          <p:cNvGraphicFramePr>
            <a:graphicFrameLocks noGrp="1"/>
          </p:cNvGraphicFramePr>
          <p:nvPr/>
        </p:nvGraphicFramePr>
        <p:xfrm>
          <a:off x="250825" y="1773238"/>
          <a:ext cx="8424936" cy="3438947"/>
        </p:xfrm>
        <a:graphic>
          <a:graphicData uri="http://schemas.openxmlformats.org/drawingml/2006/table">
            <a:tbl>
              <a:tblPr>
                <a:tableStyleId>{C4B1156A-380E-4F78-BDF5-A606A8083BF9}</a:tableStyleId>
              </a:tblPr>
              <a:tblGrid>
                <a:gridCol w="2324161">
                  <a:extLst>
                    <a:ext uri="{9D8B030D-6E8A-4147-A177-3AD203B41FA5}">
                      <a16:colId xmlns="" xmlns:a16="http://schemas.microsoft.com/office/drawing/2014/main" val="20000"/>
                    </a:ext>
                  </a:extLst>
                </a:gridCol>
                <a:gridCol w="981733">
                  <a:extLst>
                    <a:ext uri="{9D8B030D-6E8A-4147-A177-3AD203B41FA5}">
                      <a16:colId xmlns="" xmlns:a16="http://schemas.microsoft.com/office/drawing/2014/main" val="20001"/>
                    </a:ext>
                  </a:extLst>
                </a:gridCol>
                <a:gridCol w="1564634">
                  <a:extLst>
                    <a:ext uri="{9D8B030D-6E8A-4147-A177-3AD203B41FA5}">
                      <a16:colId xmlns="" xmlns:a16="http://schemas.microsoft.com/office/drawing/2014/main" val="20002"/>
                    </a:ext>
                  </a:extLst>
                </a:gridCol>
                <a:gridCol w="1160623">
                  <a:extLst>
                    <a:ext uri="{9D8B030D-6E8A-4147-A177-3AD203B41FA5}">
                      <a16:colId xmlns="" xmlns:a16="http://schemas.microsoft.com/office/drawing/2014/main" val="20003"/>
                    </a:ext>
                  </a:extLst>
                </a:gridCol>
                <a:gridCol w="870467">
                  <a:extLst>
                    <a:ext uri="{9D8B030D-6E8A-4147-A177-3AD203B41FA5}">
                      <a16:colId xmlns="" xmlns:a16="http://schemas.microsoft.com/office/drawing/2014/main" val="20004"/>
                    </a:ext>
                  </a:extLst>
                </a:gridCol>
                <a:gridCol w="1523318">
                  <a:extLst>
                    <a:ext uri="{9D8B030D-6E8A-4147-A177-3AD203B41FA5}">
                      <a16:colId xmlns="" xmlns:a16="http://schemas.microsoft.com/office/drawing/2014/main" val="20005"/>
                    </a:ext>
                  </a:extLst>
                </a:gridCol>
              </a:tblGrid>
              <a:tr h="274604">
                <a:tc rowSpan="3">
                  <a:txBody>
                    <a:bodyPr/>
                    <a:lstStyle/>
                    <a:p>
                      <a:pPr algn="l">
                        <a:lnSpc>
                          <a:spcPct val="100000"/>
                        </a:lnSpc>
                        <a:spcBef>
                          <a:spcPts val="600"/>
                        </a:spcBef>
                        <a:spcAft>
                          <a:spcPts val="600"/>
                        </a:spcAft>
                      </a:pPr>
                      <a:r>
                        <a:rPr lang="lv-LV" sz="1400" b="1" noProof="0" dirty="0" err="1">
                          <a:solidFill>
                            <a:schemeClr val="tx1"/>
                          </a:solidFill>
                          <a:effectLst/>
                          <a:latin typeface="Calibri Light" panose="020F0302020204030204" pitchFamily="34" charset="0"/>
                        </a:rPr>
                        <a:t>Energoefektivitates</a:t>
                      </a:r>
                      <a:r>
                        <a:rPr lang="lv-LV" sz="1400" b="1" noProof="0" dirty="0">
                          <a:solidFill>
                            <a:schemeClr val="tx1"/>
                          </a:solidFill>
                          <a:effectLst/>
                          <a:latin typeface="Calibri Light" panose="020F0302020204030204" pitchFamily="34" charset="0"/>
                        </a:rPr>
                        <a:t> pasākuma /renovācijas nepieciešamības apraksts:</a:t>
                      </a:r>
                      <a:endParaRPr lang="lv-LV" sz="1400" b="1" noProof="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solidFill>
                      <a:schemeClr val="accent4">
                        <a:lumMod val="40000"/>
                        <a:lumOff val="60000"/>
                      </a:schemeClr>
                    </a:solidFill>
                  </a:tcPr>
                </a:tc>
                <a:tc rowSpan="3">
                  <a:txBody>
                    <a:bodyPr/>
                    <a:lstStyle/>
                    <a:p>
                      <a:pPr algn="ctr">
                        <a:lnSpc>
                          <a:spcPct val="100000"/>
                        </a:lnSpc>
                        <a:spcBef>
                          <a:spcPts val="600"/>
                        </a:spcBef>
                        <a:spcAft>
                          <a:spcPts val="600"/>
                        </a:spcAft>
                      </a:pPr>
                      <a:r>
                        <a:rPr lang="lv-LV" sz="1400" b="1" noProof="0" dirty="0">
                          <a:solidFill>
                            <a:schemeClr val="tx1"/>
                          </a:solidFill>
                          <a:effectLst/>
                          <a:latin typeface="Calibri Light" panose="020F0302020204030204" pitchFamily="34" charset="0"/>
                        </a:rPr>
                        <a:t>Kopējās izmaksas </a:t>
                      </a:r>
                      <a:r>
                        <a:rPr sz="1400" dirty="0"/>
                        <a:t/>
                      </a:r>
                      <a:br>
                        <a:rPr sz="1400" dirty="0"/>
                      </a:br>
                      <a:r>
                        <a:rPr lang="lv-LV" sz="1400" b="1" noProof="0" dirty="0">
                          <a:solidFill>
                            <a:schemeClr val="tx1"/>
                          </a:solidFill>
                          <a:effectLst/>
                          <a:latin typeface="Calibri Light" panose="020F0302020204030204" pitchFamily="34" charset="0"/>
                        </a:rPr>
                        <a:t>EUR</a:t>
                      </a:r>
                      <a:endParaRPr lang="lv-LV" sz="1400" b="1" noProof="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solidFill>
                      <a:schemeClr val="accent4">
                        <a:lumMod val="40000"/>
                        <a:lumOff val="60000"/>
                      </a:schemeClr>
                    </a:solidFill>
                  </a:tcPr>
                </a:tc>
                <a:tc gridSpan="3">
                  <a:txBody>
                    <a:bodyPr/>
                    <a:lstStyle/>
                    <a:p>
                      <a:pPr algn="ctr"/>
                      <a:r>
                        <a:rPr lang="lv-LV" sz="1400" b="1" noProof="0" dirty="0">
                          <a:solidFill>
                            <a:schemeClr val="tx1"/>
                          </a:solidFill>
                          <a:latin typeface="Calibri Light" panose="020F0302020204030204" pitchFamily="34" charset="0"/>
                        </a:rPr>
                        <a:t>Ietaupījums</a:t>
                      </a:r>
                    </a:p>
                  </a:txBody>
                  <a:tcPr marL="29245" marR="29245" marT="0" marB="0" anchor="ctr">
                    <a:solidFill>
                      <a:schemeClr val="accent4">
                        <a:lumMod val="40000"/>
                        <a:lumOff val="60000"/>
                      </a:schemeClr>
                    </a:solidFill>
                  </a:tcPr>
                </a:tc>
                <a:tc hMerge="1">
                  <a:txBody>
                    <a:bodyPr/>
                    <a:lstStyle/>
                    <a:p>
                      <a:endParaRPr lang="en-US"/>
                    </a:p>
                  </a:txBody>
                  <a:tcPr/>
                </a:tc>
                <a:tc hMerge="1">
                  <a:txBody>
                    <a:bodyPr/>
                    <a:lstStyle/>
                    <a:p>
                      <a:endParaRPr lang="en-US"/>
                    </a:p>
                  </a:txBody>
                  <a:tcPr/>
                </a:tc>
                <a:tc rowSpan="3">
                  <a:txBody>
                    <a:bodyPr/>
                    <a:lstStyle/>
                    <a:p>
                      <a:pPr algn="ctr">
                        <a:lnSpc>
                          <a:spcPct val="100000"/>
                        </a:lnSpc>
                        <a:spcBef>
                          <a:spcPts val="600"/>
                        </a:spcBef>
                        <a:spcAft>
                          <a:spcPts val="600"/>
                        </a:spcAft>
                      </a:pPr>
                      <a:r>
                        <a:rPr lang="lv-LV" sz="1400" b="1" noProof="0" dirty="0">
                          <a:solidFill>
                            <a:schemeClr val="tx1"/>
                          </a:solidFill>
                          <a:effectLst/>
                          <a:latin typeface="Calibri Light" panose="020F0302020204030204" pitchFamily="34" charset="0"/>
                        </a:rPr>
                        <a:t>Atmaksāšanās periods </a:t>
                      </a:r>
                      <a:r>
                        <a:rPr sz="1400" dirty="0"/>
                        <a:t/>
                      </a:r>
                      <a:br>
                        <a:rPr sz="1400" dirty="0"/>
                      </a:br>
                      <a:r>
                        <a:rPr lang="lv-LV" sz="1400" b="0" noProof="0" dirty="0">
                          <a:solidFill>
                            <a:schemeClr val="tx1"/>
                          </a:solidFill>
                          <a:effectLst/>
                          <a:latin typeface="Calibri Light" panose="020F0302020204030204" pitchFamily="34" charset="0"/>
                        </a:rPr>
                        <a:t>(statiskais amortizācijas aprēķins</a:t>
                      </a:r>
                      <a:r>
                        <a:rPr sz="1600" dirty="0"/>
                        <a:t/>
                      </a:r>
                      <a:br>
                        <a:rPr sz="1600" dirty="0"/>
                      </a:br>
                      <a:r>
                        <a:rPr lang="lv-LV" sz="900" b="0" noProof="0" dirty="0">
                          <a:solidFill>
                            <a:schemeClr val="tx1"/>
                          </a:solidFill>
                          <a:effectLst/>
                          <a:latin typeface="Calibri Light" panose="020F0302020204030204" pitchFamily="34" charset="0"/>
                        </a:rPr>
                        <a:t>kopējās izmaksas/ikgadējais ietaupījums)</a:t>
                      </a:r>
                      <a:endParaRPr lang="lv-LV" sz="900" b="0" noProof="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solidFill>
                      <a:schemeClr val="accent4">
                        <a:lumMod val="40000"/>
                        <a:lumOff val="60000"/>
                      </a:schemeClr>
                    </a:solidFill>
                  </a:tcPr>
                </a:tc>
                <a:extLst>
                  <a:ext uri="{0D108BD9-81ED-4DB2-BD59-A6C34878D82A}">
                    <a16:rowId xmlns="" xmlns:a16="http://schemas.microsoft.com/office/drawing/2014/main" val="10000"/>
                  </a:ext>
                </a:extLst>
              </a:tr>
              <a:tr h="510303">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lv-LV" sz="1400" b="1" noProof="0" dirty="0">
                          <a:solidFill>
                            <a:schemeClr val="tx1"/>
                          </a:solidFill>
                          <a:effectLst/>
                          <a:latin typeface="Calibri Light" panose="020F0302020204030204" pitchFamily="34" charset="0"/>
                        </a:rPr>
                        <a:t>Elektroenerģija</a:t>
                      </a:r>
                      <a:endParaRPr lang="lv-LV" sz="1400" b="1" noProof="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b">
                    <a:solidFill>
                      <a:schemeClr val="accent4">
                        <a:lumMod val="40000"/>
                        <a:lumOff val="60000"/>
                      </a:schemeClr>
                    </a:solidFill>
                  </a:tcPr>
                </a:tc>
                <a:tc>
                  <a:txBody>
                    <a:bodyPr/>
                    <a:lstStyle/>
                    <a:p>
                      <a:pPr algn="ctr">
                        <a:lnSpc>
                          <a:spcPct val="100000"/>
                        </a:lnSpc>
                        <a:spcAft>
                          <a:spcPts val="0"/>
                        </a:spcAft>
                      </a:pPr>
                      <a:r>
                        <a:rPr lang="lv-LV" sz="1400" b="1" noProof="0" dirty="0">
                          <a:solidFill>
                            <a:schemeClr val="tx1"/>
                          </a:solidFill>
                          <a:effectLst/>
                          <a:latin typeface="Calibri Light" panose="020F0302020204030204" pitchFamily="34" charset="0"/>
                        </a:rPr>
                        <a:t>Apkure</a:t>
                      </a:r>
                      <a:endParaRPr lang="lv-LV" sz="1400" b="1" noProof="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b">
                    <a:solidFill>
                      <a:schemeClr val="accent4">
                        <a:lumMod val="40000"/>
                        <a:lumOff val="60000"/>
                      </a:schemeClr>
                    </a:solidFill>
                  </a:tcPr>
                </a:tc>
                <a:tc>
                  <a:txBody>
                    <a:bodyPr/>
                    <a:lstStyle/>
                    <a:p>
                      <a:pPr algn="ctr">
                        <a:lnSpc>
                          <a:spcPct val="100000"/>
                        </a:lnSpc>
                        <a:spcAft>
                          <a:spcPts val="0"/>
                        </a:spcAft>
                      </a:pPr>
                      <a:r>
                        <a:rPr lang="lv-LV" sz="1400" b="1" noProof="0" dirty="0">
                          <a:solidFill>
                            <a:schemeClr val="tx1"/>
                          </a:solidFill>
                          <a:effectLst/>
                          <a:latin typeface="Calibri Light" panose="020F0302020204030204" pitchFamily="34" charset="0"/>
                        </a:rPr>
                        <a:t>Izmaksas</a:t>
                      </a:r>
                      <a:endParaRPr lang="lv-LV" sz="1400" b="1" noProof="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b">
                    <a:solidFill>
                      <a:schemeClr val="accent4">
                        <a:lumMod val="40000"/>
                        <a:lumOff val="60000"/>
                      </a:schemeClr>
                    </a:solidFill>
                  </a:tcPr>
                </a:tc>
                <a:tc vMerge="1">
                  <a:txBody>
                    <a:bodyPr/>
                    <a:lstStyle/>
                    <a:p>
                      <a:endParaRPr lang="en-US"/>
                    </a:p>
                  </a:txBody>
                  <a:tcPr/>
                </a:tc>
                <a:extLst>
                  <a:ext uri="{0D108BD9-81ED-4DB2-BD59-A6C34878D82A}">
                    <a16:rowId xmlns="" xmlns:a16="http://schemas.microsoft.com/office/drawing/2014/main" val="10001"/>
                  </a:ext>
                </a:extLst>
              </a:tr>
              <a:tr h="921419">
                <a:tc vMerge="1">
                  <a:txBody>
                    <a:bodyPr/>
                    <a:lstStyle/>
                    <a:p>
                      <a:endParaRPr lang="en-US"/>
                    </a:p>
                  </a:txBody>
                  <a:tcPr/>
                </a:tc>
                <a:tc vMerge="1">
                  <a:txBody>
                    <a:bodyPr/>
                    <a:lstStyle/>
                    <a:p>
                      <a:endParaRPr lang="en-US"/>
                    </a:p>
                  </a:txBody>
                  <a:tcPr/>
                </a:tc>
                <a:tc>
                  <a:txBody>
                    <a:bodyPr/>
                    <a:lstStyle/>
                    <a:p>
                      <a:pPr algn="ctr">
                        <a:lnSpc>
                          <a:spcPct val="100000"/>
                        </a:lnSpc>
                        <a:spcBef>
                          <a:spcPts val="600"/>
                        </a:spcBef>
                        <a:spcAft>
                          <a:spcPts val="600"/>
                        </a:spcAft>
                      </a:pPr>
                      <a:r>
                        <a:rPr lang="lv-LV" sz="1400" b="1" noProof="0" dirty="0">
                          <a:solidFill>
                            <a:schemeClr val="tx1"/>
                          </a:solidFill>
                          <a:effectLst/>
                          <a:latin typeface="Calibri Light" panose="020F0302020204030204" pitchFamily="34" charset="0"/>
                        </a:rPr>
                        <a:t>kWh/g</a:t>
                      </a:r>
                      <a:endParaRPr lang="lv-LV" sz="1400" b="1" noProof="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solidFill>
                      <a:schemeClr val="accent4">
                        <a:lumMod val="40000"/>
                        <a:lumOff val="60000"/>
                      </a:schemeClr>
                    </a:solidFill>
                  </a:tcPr>
                </a:tc>
                <a:tc>
                  <a:txBody>
                    <a:bodyPr/>
                    <a:lstStyle/>
                    <a:p>
                      <a:pPr algn="ctr">
                        <a:lnSpc>
                          <a:spcPct val="100000"/>
                        </a:lnSpc>
                        <a:spcBef>
                          <a:spcPts val="600"/>
                        </a:spcBef>
                        <a:spcAft>
                          <a:spcPts val="600"/>
                        </a:spcAft>
                      </a:pPr>
                      <a:r>
                        <a:rPr lang="lv-LV" sz="1400" b="1" noProof="0" dirty="0">
                          <a:solidFill>
                            <a:schemeClr val="tx1"/>
                          </a:solidFill>
                          <a:effectLst/>
                          <a:latin typeface="Calibri Light" panose="020F0302020204030204" pitchFamily="34" charset="0"/>
                        </a:rPr>
                        <a:t>kWh/g</a:t>
                      </a:r>
                      <a:endParaRPr lang="lv-LV" sz="1400" b="1" noProof="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solidFill>
                      <a:schemeClr val="accent4">
                        <a:lumMod val="40000"/>
                        <a:lumOff val="60000"/>
                      </a:schemeClr>
                    </a:solidFill>
                  </a:tcPr>
                </a:tc>
                <a:tc>
                  <a:txBody>
                    <a:bodyPr/>
                    <a:lstStyle/>
                    <a:p>
                      <a:pPr algn="ctr">
                        <a:lnSpc>
                          <a:spcPct val="100000"/>
                        </a:lnSpc>
                        <a:spcBef>
                          <a:spcPts val="600"/>
                        </a:spcBef>
                        <a:spcAft>
                          <a:spcPts val="600"/>
                        </a:spcAft>
                      </a:pPr>
                      <a:r>
                        <a:rPr lang="lv-LV" sz="1400" b="1" noProof="0" dirty="0">
                          <a:solidFill>
                            <a:schemeClr val="tx1"/>
                          </a:solidFill>
                          <a:effectLst/>
                          <a:latin typeface="Calibri Light" panose="020F0302020204030204" pitchFamily="34" charset="0"/>
                        </a:rPr>
                        <a:t>EUR/g</a:t>
                      </a:r>
                      <a:endParaRPr lang="lv-LV" sz="1400" b="1" noProof="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solidFill>
                      <a:schemeClr val="accent4">
                        <a:lumMod val="40000"/>
                        <a:lumOff val="60000"/>
                      </a:schemeClr>
                    </a:solidFill>
                  </a:tcPr>
                </a:tc>
                <a:tc vMerge="1">
                  <a:txBody>
                    <a:bodyPr/>
                    <a:lstStyle/>
                    <a:p>
                      <a:endParaRPr lang="en-US"/>
                    </a:p>
                  </a:txBody>
                  <a:tcPr/>
                </a:tc>
                <a:extLst>
                  <a:ext uri="{0D108BD9-81ED-4DB2-BD59-A6C34878D82A}">
                    <a16:rowId xmlns="" xmlns:a16="http://schemas.microsoft.com/office/drawing/2014/main" val="10002"/>
                  </a:ext>
                </a:extLst>
              </a:tr>
              <a:tr h="381906">
                <a:tc>
                  <a:txBody>
                    <a:bodyPr/>
                    <a:lstStyle/>
                    <a:p>
                      <a:pPr algn="l">
                        <a:lnSpc>
                          <a:spcPct val="100000"/>
                        </a:lnSpc>
                        <a:spcBef>
                          <a:spcPts val="600"/>
                        </a:spcBef>
                        <a:spcAft>
                          <a:spcPts val="600"/>
                        </a:spcAft>
                        <a:tabLst>
                          <a:tab pos="896938" algn="l"/>
                        </a:tabLst>
                      </a:pPr>
                      <a:r>
                        <a:rPr lang="lv-LV" sz="1400" noProof="0" dirty="0">
                          <a:effectLst/>
                          <a:latin typeface="Calibri Light" panose="020F0302020204030204" pitchFamily="34" charset="0"/>
                        </a:rPr>
                        <a:t>Pasākums A</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24 720</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10 650</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22 070</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2 640</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9,3</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extLst>
                  <a:ext uri="{0D108BD9-81ED-4DB2-BD59-A6C34878D82A}">
                    <a16:rowId xmlns="" xmlns:a16="http://schemas.microsoft.com/office/drawing/2014/main" val="10003"/>
                  </a:ext>
                </a:extLst>
              </a:tr>
              <a:tr h="320713">
                <a:tc>
                  <a:txBody>
                    <a:bodyPr/>
                    <a:lstStyle/>
                    <a:p>
                      <a:pPr algn="l">
                        <a:lnSpc>
                          <a:spcPct val="100000"/>
                        </a:lnSpc>
                        <a:spcBef>
                          <a:spcPts val="600"/>
                        </a:spcBef>
                        <a:spcAft>
                          <a:spcPts val="600"/>
                        </a:spcAft>
                      </a:pPr>
                      <a:r>
                        <a:rPr lang="lv-LV" sz="1400" noProof="0" dirty="0">
                          <a:effectLst/>
                          <a:latin typeface="Calibri Light" panose="020F0302020204030204" pitchFamily="34" charset="0"/>
                        </a:rPr>
                        <a:t>Pasākums B</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5 760</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3 380</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4 310</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660</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8,7</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extLst>
                  <a:ext uri="{0D108BD9-81ED-4DB2-BD59-A6C34878D82A}">
                    <a16:rowId xmlns="" xmlns:a16="http://schemas.microsoft.com/office/drawing/2014/main" val="10004"/>
                  </a:ext>
                </a:extLst>
              </a:tr>
              <a:tr h="382051">
                <a:tc>
                  <a:txBody>
                    <a:bodyPr/>
                    <a:lstStyle/>
                    <a:p>
                      <a:pPr algn="l">
                        <a:lnSpc>
                          <a:spcPct val="100000"/>
                        </a:lnSpc>
                        <a:spcBef>
                          <a:spcPts val="600"/>
                        </a:spcBef>
                        <a:spcAft>
                          <a:spcPts val="600"/>
                        </a:spcAft>
                      </a:pPr>
                      <a:r>
                        <a:rPr lang="lv-LV" sz="1400" noProof="0" dirty="0">
                          <a:effectLst/>
                          <a:latin typeface="Calibri Light" panose="020F0302020204030204" pitchFamily="34" charset="0"/>
                        </a:rPr>
                        <a:t>Pasākums C</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22 800</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endParaRPr lang="en-US"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38 600</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 2 160</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10,5</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extLst>
                  <a:ext uri="{0D108BD9-81ED-4DB2-BD59-A6C34878D82A}">
                    <a16:rowId xmlns="" xmlns:a16="http://schemas.microsoft.com/office/drawing/2014/main" val="10005"/>
                  </a:ext>
                </a:extLst>
              </a:tr>
              <a:tr h="330042">
                <a:tc>
                  <a:txBody>
                    <a:bodyPr/>
                    <a:lstStyle/>
                    <a:p>
                      <a:pPr algn="l">
                        <a:lnSpc>
                          <a:spcPct val="100000"/>
                        </a:lnSpc>
                        <a:spcBef>
                          <a:spcPts val="600"/>
                        </a:spcBef>
                        <a:spcAft>
                          <a:spcPts val="600"/>
                        </a:spcAft>
                      </a:pPr>
                      <a:r>
                        <a:rPr lang="lv-LV" sz="1400" noProof="0" dirty="0">
                          <a:effectLst/>
                          <a:latin typeface="Calibri Light" panose="020F0302020204030204" pitchFamily="34" charset="0"/>
                        </a:rPr>
                        <a:t>Pasākums D</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4 050</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 </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27 600</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1 340</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tc>
                  <a:txBody>
                    <a:bodyPr/>
                    <a:lstStyle/>
                    <a:p>
                      <a:pPr algn="ctr">
                        <a:lnSpc>
                          <a:spcPct val="100000"/>
                        </a:lnSpc>
                        <a:spcBef>
                          <a:spcPts val="600"/>
                        </a:spcBef>
                        <a:spcAft>
                          <a:spcPts val="600"/>
                        </a:spcAft>
                      </a:pPr>
                      <a:r>
                        <a:rPr lang="lv-LV" sz="1400" noProof="0" dirty="0">
                          <a:effectLst/>
                          <a:latin typeface="Calibri Light" panose="020F0302020204030204" pitchFamily="34" charset="0"/>
                        </a:rPr>
                        <a:t>3,0</a:t>
                      </a:r>
                      <a:endParaRPr lang="lv-LV" sz="1400"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tc>
                <a:extLst>
                  <a:ext uri="{0D108BD9-81ED-4DB2-BD59-A6C34878D82A}">
                    <a16:rowId xmlns="" xmlns:a16="http://schemas.microsoft.com/office/drawing/2014/main" val="10006"/>
                  </a:ext>
                </a:extLst>
              </a:tr>
              <a:tr h="317909">
                <a:tc>
                  <a:txBody>
                    <a:bodyPr/>
                    <a:lstStyle/>
                    <a:p>
                      <a:pPr algn="l">
                        <a:lnSpc>
                          <a:spcPct val="100000"/>
                        </a:lnSpc>
                        <a:spcBef>
                          <a:spcPts val="600"/>
                        </a:spcBef>
                        <a:spcAft>
                          <a:spcPts val="600"/>
                        </a:spcAft>
                      </a:pPr>
                      <a:r>
                        <a:rPr lang="lv-LV" sz="1400" b="1" noProof="0" dirty="0">
                          <a:effectLst/>
                          <a:latin typeface="Calibri Light" panose="020F0302020204030204" pitchFamily="34" charset="0"/>
                        </a:rPr>
                        <a:t>Kopā</a:t>
                      </a:r>
                      <a:endParaRPr lang="lv-LV" sz="1400" b="1"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solidFill>
                      <a:schemeClr val="accent4">
                        <a:lumMod val="40000"/>
                        <a:lumOff val="60000"/>
                      </a:schemeClr>
                    </a:solidFill>
                  </a:tcPr>
                </a:tc>
                <a:tc>
                  <a:txBody>
                    <a:bodyPr/>
                    <a:lstStyle/>
                    <a:p>
                      <a:pPr algn="ctr">
                        <a:lnSpc>
                          <a:spcPct val="100000"/>
                        </a:lnSpc>
                        <a:spcBef>
                          <a:spcPts val="600"/>
                        </a:spcBef>
                        <a:spcAft>
                          <a:spcPts val="600"/>
                        </a:spcAft>
                      </a:pPr>
                      <a:r>
                        <a:rPr lang="lv-LV" sz="1400" b="1" noProof="0" dirty="0">
                          <a:effectLst/>
                          <a:latin typeface="Calibri Light" panose="020F0302020204030204" pitchFamily="34" charset="0"/>
                        </a:rPr>
                        <a:t>57 330</a:t>
                      </a:r>
                      <a:endParaRPr lang="lv-LV" sz="1400" b="1"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solidFill>
                      <a:schemeClr val="accent4">
                        <a:lumMod val="40000"/>
                        <a:lumOff val="60000"/>
                      </a:schemeClr>
                    </a:solidFill>
                  </a:tcPr>
                </a:tc>
                <a:tc>
                  <a:txBody>
                    <a:bodyPr/>
                    <a:lstStyle/>
                    <a:p>
                      <a:pPr algn="ctr">
                        <a:lnSpc>
                          <a:spcPct val="100000"/>
                        </a:lnSpc>
                        <a:spcBef>
                          <a:spcPts val="600"/>
                        </a:spcBef>
                        <a:spcAft>
                          <a:spcPts val="600"/>
                        </a:spcAft>
                      </a:pPr>
                      <a:r>
                        <a:rPr lang="lv-LV" sz="1400" b="1" noProof="0" dirty="0">
                          <a:effectLst/>
                          <a:latin typeface="Calibri Light" panose="020F0302020204030204" pitchFamily="34" charset="0"/>
                        </a:rPr>
                        <a:t>14 030</a:t>
                      </a:r>
                      <a:endParaRPr lang="lv-LV" sz="1400" b="1"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solidFill>
                      <a:schemeClr val="accent4">
                        <a:lumMod val="40000"/>
                        <a:lumOff val="60000"/>
                      </a:schemeClr>
                    </a:solidFill>
                  </a:tcPr>
                </a:tc>
                <a:tc>
                  <a:txBody>
                    <a:bodyPr/>
                    <a:lstStyle/>
                    <a:p>
                      <a:pPr algn="ctr">
                        <a:lnSpc>
                          <a:spcPct val="100000"/>
                        </a:lnSpc>
                        <a:spcBef>
                          <a:spcPts val="600"/>
                        </a:spcBef>
                        <a:spcAft>
                          <a:spcPts val="600"/>
                        </a:spcAft>
                      </a:pPr>
                      <a:r>
                        <a:rPr lang="lv-LV" sz="1400" b="1" noProof="0" dirty="0">
                          <a:effectLst/>
                          <a:latin typeface="Calibri Light" panose="020F0302020204030204" pitchFamily="34" charset="0"/>
                        </a:rPr>
                        <a:t>92 580</a:t>
                      </a:r>
                      <a:endParaRPr lang="lv-LV" sz="1400" b="1"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solidFill>
                      <a:schemeClr val="accent4">
                        <a:lumMod val="40000"/>
                        <a:lumOff val="60000"/>
                      </a:schemeClr>
                    </a:solidFill>
                  </a:tcPr>
                </a:tc>
                <a:tc>
                  <a:txBody>
                    <a:bodyPr/>
                    <a:lstStyle/>
                    <a:p>
                      <a:pPr algn="ctr">
                        <a:lnSpc>
                          <a:spcPct val="100000"/>
                        </a:lnSpc>
                        <a:spcBef>
                          <a:spcPts val="600"/>
                        </a:spcBef>
                        <a:spcAft>
                          <a:spcPts val="600"/>
                        </a:spcAft>
                      </a:pPr>
                      <a:r>
                        <a:rPr lang="lv-LV" sz="1400" b="1" noProof="0" dirty="0">
                          <a:effectLst/>
                          <a:latin typeface="Calibri Light" panose="020F0302020204030204" pitchFamily="34" charset="0"/>
                        </a:rPr>
                        <a:t>6 800</a:t>
                      </a:r>
                      <a:endParaRPr lang="lv-LV" sz="1400" b="1" noProof="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29245" marR="29245" marT="0" marB="0" anchor="ctr">
                    <a:solidFill>
                      <a:schemeClr val="accent4">
                        <a:lumMod val="40000"/>
                        <a:lumOff val="60000"/>
                      </a:schemeClr>
                    </a:solidFill>
                  </a:tcPr>
                </a:tc>
                <a:tc>
                  <a:txBody>
                    <a:bodyPr/>
                    <a:lstStyle/>
                    <a:p>
                      <a:pPr algn="ctr">
                        <a:lnSpc>
                          <a:spcPct val="100000"/>
                        </a:lnSpc>
                        <a:spcBef>
                          <a:spcPts val="600"/>
                        </a:spcBef>
                        <a:spcAft>
                          <a:spcPts val="600"/>
                        </a:spcAft>
                      </a:pPr>
                      <a:r>
                        <a:rPr lang="lv-LV" sz="1400" b="1" noProof="0" dirty="0">
                          <a:effectLst/>
                          <a:latin typeface="Calibri Light" panose="020F0302020204030204" pitchFamily="34" charset="0"/>
                        </a:rPr>
                        <a:t>8,4</a:t>
                      </a:r>
                    </a:p>
                  </a:txBody>
                  <a:tcPr marL="29245" marR="29245" marT="0" marB="0" anchor="ctr">
                    <a:solidFill>
                      <a:schemeClr val="accent4">
                        <a:lumMod val="40000"/>
                        <a:lumOff val="60000"/>
                      </a:schemeClr>
                    </a:solidFill>
                  </a:tcPr>
                </a:tc>
                <a:extLst>
                  <a:ext uri="{0D108BD9-81ED-4DB2-BD59-A6C34878D82A}">
                    <a16:rowId xmlns=""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Inhaltsplatzhalter 29"/>
          <p:cNvSpPr>
            <a:spLocks noGrp="1"/>
          </p:cNvSpPr>
          <p:nvPr>
            <p:ph idx="1"/>
          </p:nvPr>
        </p:nvSpPr>
        <p:spPr>
          <a:xfrm>
            <a:off x="539750" y="981075"/>
            <a:ext cx="8424863" cy="5543550"/>
          </a:xfrm>
        </p:spPr>
        <p:txBody>
          <a:bodyPr/>
          <a:lstStyle/>
          <a:p>
            <a:pPr marL="0" indent="0" defTabSz="358775" eaLnBrk="1" hangingPunct="1">
              <a:spcBef>
                <a:spcPct val="0"/>
              </a:spcBef>
              <a:spcAft>
                <a:spcPts val="600"/>
              </a:spcAft>
              <a:buFont typeface="Arial" charset="0"/>
              <a:buNone/>
            </a:pPr>
            <a:r>
              <a:rPr lang="lv-LV" altLang="en-US" sz="2000">
                <a:solidFill>
                  <a:srgbClr val="008000"/>
                </a:solidFill>
                <a:latin typeface="Calibri Light" pitchFamily="34" charset="0"/>
              </a:rPr>
              <a:t>EEL projektu ekonomiskais izvērtējums var tikt veikts balstoties uz:</a:t>
            </a:r>
          </a:p>
          <a:p>
            <a:pPr marL="0" indent="0" defTabSz="358775" eaLnBrk="1" hangingPunct="1">
              <a:spcBef>
                <a:spcPct val="0"/>
              </a:spcBef>
              <a:spcAft>
                <a:spcPts val="600"/>
              </a:spcAft>
              <a:buFont typeface="Arial" charset="0"/>
              <a:buNone/>
            </a:pPr>
            <a:endParaRPr lang="lv-LV" altLang="en-US" sz="2000">
              <a:solidFill>
                <a:srgbClr val="008000"/>
              </a:solidFill>
              <a:latin typeface="Calibri Light" pitchFamily="34" charset="0"/>
            </a:endParaRPr>
          </a:p>
          <a:p>
            <a:pPr marL="0" indent="0" defTabSz="358775" eaLnBrk="1" hangingPunct="1">
              <a:spcBef>
                <a:spcPct val="0"/>
              </a:spcBef>
              <a:spcAft>
                <a:spcPts val="600"/>
              </a:spcAft>
            </a:pPr>
            <a:r>
              <a:rPr lang="lv-LV" altLang="en-US" sz="2000" u="sng">
                <a:solidFill>
                  <a:srgbClr val="008000"/>
                </a:solidFill>
                <a:latin typeface="Calibri Light" pitchFamily="34" charset="0"/>
              </a:rPr>
              <a:t> Tagadnes neto vērtības (NPV) metodi</a:t>
            </a:r>
            <a:r>
              <a:rPr lang="lv-LV" altLang="en-US" sz="2000">
                <a:solidFill>
                  <a:srgbClr val="008000"/>
                </a:solidFill>
                <a:latin typeface="Calibri Light" pitchFamily="34" charset="0"/>
              </a:rPr>
              <a:t>: </a:t>
            </a:r>
          </a:p>
          <a:p>
            <a:pPr marL="0" indent="0" defTabSz="358775" eaLnBrk="1" hangingPunct="1">
              <a:spcBef>
                <a:spcPct val="0"/>
              </a:spcBef>
              <a:spcAft>
                <a:spcPts val="600"/>
              </a:spcAft>
              <a:buFont typeface="Arial" charset="0"/>
              <a:buNone/>
            </a:pPr>
            <a:r>
              <a:rPr lang="lv-LV" altLang="en-US" sz="2000">
                <a:solidFill>
                  <a:srgbClr val="008000"/>
                </a:solidFill>
                <a:latin typeface="Calibri Light" pitchFamily="34" charset="0"/>
              </a:rPr>
              <a:t>salīdzinot kopējā dzīves cikla izmaksas un ietaupīto enerģiju:</a:t>
            </a:r>
          </a:p>
          <a:p>
            <a:pPr marL="0" indent="0" defTabSz="358775" eaLnBrk="1" hangingPunct="1">
              <a:spcBef>
                <a:spcPct val="0"/>
              </a:spcBef>
              <a:spcAft>
                <a:spcPts val="600"/>
              </a:spcAft>
              <a:buFont typeface="Arial" charset="0"/>
              <a:buNone/>
            </a:pPr>
            <a:r>
              <a:rPr lang="lv-LV" altLang="en-US" sz="2000">
                <a:latin typeface="Calibri Light" pitchFamily="34" charset="0"/>
              </a:rPr>
              <a:t> - nosakot visas projekta izmaksas un gaidāmos ietaupījumus visā projekta dzīves ciklā,</a:t>
            </a:r>
          </a:p>
          <a:p>
            <a:pPr marL="0" indent="0" defTabSz="358775" eaLnBrk="1" hangingPunct="1">
              <a:spcBef>
                <a:spcPct val="0"/>
              </a:spcBef>
              <a:spcAft>
                <a:spcPts val="600"/>
              </a:spcAft>
              <a:buFontTx/>
              <a:buChar char="-"/>
            </a:pPr>
            <a:r>
              <a:rPr lang="lv-LV" altLang="en-US" sz="2000">
                <a:latin typeface="Calibri Light" pitchFamily="34" charset="0"/>
              </a:rPr>
              <a:t> salīdzinot kopējā dzīves cikla izmaksu un ietaupījuma tagadnes neto vērtību (NPV).</a:t>
            </a:r>
          </a:p>
          <a:p>
            <a:pPr marL="0" indent="0" defTabSz="358775" eaLnBrk="1" hangingPunct="1">
              <a:spcBef>
                <a:spcPct val="0"/>
              </a:spcBef>
              <a:spcAft>
                <a:spcPts val="600"/>
              </a:spcAft>
              <a:buFont typeface="Arial" charset="0"/>
              <a:buNone/>
            </a:pPr>
            <a:endParaRPr lang="lv-LV" altLang="en-US" sz="2000">
              <a:latin typeface="Calibri Light" pitchFamily="34" charset="0"/>
            </a:endParaRPr>
          </a:p>
          <a:p>
            <a:pPr marL="0" indent="0" defTabSz="358775" eaLnBrk="1" hangingPunct="1">
              <a:spcBef>
                <a:spcPct val="0"/>
              </a:spcBef>
              <a:spcAft>
                <a:spcPts val="600"/>
              </a:spcAft>
            </a:pPr>
            <a:r>
              <a:rPr lang="lv-LV" altLang="en-US" sz="2000">
                <a:latin typeface="Calibri Light" pitchFamily="34" charset="0"/>
              </a:rPr>
              <a:t>  </a:t>
            </a:r>
            <a:r>
              <a:rPr lang="lv-LV" altLang="en-US" sz="2000" u="sng">
                <a:solidFill>
                  <a:srgbClr val="008000"/>
                </a:solidFill>
                <a:latin typeface="Calibri Light" pitchFamily="34" charset="0"/>
              </a:rPr>
              <a:t>Anuitātes metodi:</a:t>
            </a:r>
          </a:p>
          <a:p>
            <a:pPr marL="0" indent="0" defTabSz="358775" eaLnBrk="1" hangingPunct="1">
              <a:spcBef>
                <a:spcPct val="0"/>
              </a:spcBef>
              <a:spcAft>
                <a:spcPts val="600"/>
              </a:spcAft>
              <a:buFont typeface="Arial" charset="0"/>
              <a:buNone/>
            </a:pPr>
            <a:r>
              <a:rPr lang="lv-LV" altLang="en-US" sz="2000">
                <a:solidFill>
                  <a:srgbClr val="008000"/>
                </a:solidFill>
                <a:latin typeface="Calibri Light" pitchFamily="34" charset="0"/>
              </a:rPr>
              <a:t>salīdzinot ikgadējās izmaksas un ietaupījumus:</a:t>
            </a:r>
          </a:p>
          <a:p>
            <a:pPr marL="0" indent="0" defTabSz="358775" eaLnBrk="1" hangingPunct="1">
              <a:spcBef>
                <a:spcPct val="0"/>
              </a:spcBef>
              <a:spcAft>
                <a:spcPts val="600"/>
              </a:spcAft>
              <a:buFontTx/>
              <a:buChar char="-"/>
            </a:pPr>
            <a:r>
              <a:rPr lang="lv-LV" altLang="en-US" sz="2000">
                <a:latin typeface="Calibri Light" pitchFamily="34" charset="0"/>
              </a:rPr>
              <a:t> projekta izmaksu aprēķins pa gadiem, balstoties  uz sākotnējām izmaksām pa gadiem (plānošana, sagatavošana, investīcijas, u.c.) plus ikgadējās ieviešanas izmaksas.</a:t>
            </a:r>
          </a:p>
          <a:p>
            <a:pPr marL="0" indent="0" defTabSz="358775" eaLnBrk="1" hangingPunct="1">
              <a:spcBef>
                <a:spcPct val="0"/>
              </a:spcBef>
              <a:spcAft>
                <a:spcPts val="600"/>
              </a:spcAft>
              <a:buFontTx/>
              <a:buChar char="-"/>
            </a:pPr>
            <a:r>
              <a:rPr lang="lv-LV" altLang="en-US" sz="2000">
                <a:latin typeface="Calibri Light" pitchFamily="34" charset="0"/>
              </a:rPr>
              <a:t> salīdzinot līdzīgas ikgadējās izmaksas un garantētos  ietaupījumus.</a:t>
            </a:r>
          </a:p>
        </p:txBody>
      </p:sp>
      <p:sp>
        <p:nvSpPr>
          <p:cNvPr id="10244" name="Foliennummernplatzhalter 14"/>
          <p:cNvSpPr>
            <a:spLocks noGrp="1"/>
          </p:cNvSpPr>
          <p:nvPr>
            <p:ph type="sldNum" sz="quarter" idx="12"/>
          </p:nvPr>
        </p:nvSpPr>
        <p:spPr bwMode="auto">
          <a:xfrm>
            <a:off x="6994525" y="6661150"/>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r>
              <a:rPr lang="lv-LV" altLang="en-US" dirty="0">
                <a:solidFill>
                  <a:srgbClr val="009A46"/>
                </a:solidFill>
                <a:latin typeface="Calibri Light" panose="020F0302020204030204" pitchFamily="34" charset="0"/>
              </a:rPr>
              <a:t>Slaids Nr. </a:t>
            </a:r>
            <a:fld id="{26112255-C641-40CB-8177-36CAE4B36200}" type="slidenum">
              <a:rPr lang="de-DE" altLang="en-US" smtClean="0">
                <a:solidFill>
                  <a:srgbClr val="009A46"/>
                </a:solidFill>
                <a:latin typeface="Calibri Light" panose="020F0302020204030204" pitchFamily="34" charset="0"/>
              </a:rPr>
              <a:pPr algn="l" fontAlgn="base">
                <a:spcBef>
                  <a:spcPct val="0"/>
                </a:spcBef>
                <a:spcAft>
                  <a:spcPct val="0"/>
                </a:spcAft>
                <a:defRPr/>
              </a:pPr>
              <a:t>15</a:t>
            </a:fld>
            <a:endParaRPr lang="lv-LV" altLang="en-US" dirty="0">
              <a:solidFill>
                <a:srgbClr val="009A46"/>
              </a:solidFill>
              <a:latin typeface="Calibri Light" panose="020F0302020204030204" pitchFamily="34" charset="0"/>
            </a:endParaRPr>
          </a:p>
        </p:txBody>
      </p:sp>
      <p:sp>
        <p:nvSpPr>
          <p:cNvPr id="31748" name="Titel 28"/>
          <p:cNvSpPr>
            <a:spLocks noGrp="1"/>
          </p:cNvSpPr>
          <p:nvPr>
            <p:ph type="title"/>
          </p:nvPr>
        </p:nvSpPr>
        <p:spPr>
          <a:xfrm>
            <a:off x="107950" y="-30163"/>
            <a:ext cx="8229600" cy="1000126"/>
          </a:xfrm>
        </p:spPr>
        <p:txBody>
          <a:bodyPr/>
          <a:lstStyle/>
          <a:p>
            <a:pPr eaLnBrk="1" hangingPunct="1"/>
            <a:r>
              <a:rPr lang="lv-LV" altLang="en-US" sz="2400" b="1">
                <a:latin typeface="Calibri Light" pitchFamily="34" charset="0"/>
              </a:rPr>
              <a:t>Ekonomiskie ierobežojumi EEL projektos</a:t>
            </a:r>
          </a:p>
        </p:txBody>
      </p:sp>
      <p:pic>
        <p:nvPicPr>
          <p:cNvPr id="31749" name="Grafik 4"/>
          <p:cNvPicPr>
            <a:picLocks noChangeAspect="1"/>
          </p:cNvPicPr>
          <p:nvPr/>
        </p:nvPicPr>
        <p:blipFill>
          <a:blip r:embed="rId2" cstate="print"/>
          <a:srcRect/>
          <a:stretch>
            <a:fillRect/>
          </a:stretch>
        </p:blipFill>
        <p:spPr bwMode="auto">
          <a:xfrm>
            <a:off x="7264400" y="38100"/>
            <a:ext cx="1833563" cy="576263"/>
          </a:xfrm>
          <a:prstGeom prst="rect">
            <a:avLst/>
          </a:prstGeom>
          <a:noFill/>
          <a:ln w="9525">
            <a:noFill/>
            <a:miter lim="800000"/>
            <a:headEnd/>
            <a:tailEnd/>
          </a:ln>
        </p:spPr>
      </p:pic>
    </p:spTree>
    <p:extLst>
      <p:ext uri="{BB962C8B-B14F-4D97-AF65-F5344CB8AC3E}">
        <p14:creationId xmlns="" xmlns:p14="http://schemas.microsoft.com/office/powerpoint/2010/main" val="631670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nhaltsplatzhalter 29"/>
          <p:cNvSpPr>
            <a:spLocks noGrp="1"/>
          </p:cNvSpPr>
          <p:nvPr>
            <p:ph idx="1"/>
          </p:nvPr>
        </p:nvSpPr>
        <p:spPr>
          <a:xfrm>
            <a:off x="539750" y="981075"/>
            <a:ext cx="8424863" cy="5543550"/>
          </a:xfrm>
        </p:spPr>
        <p:txBody>
          <a:bodyPr/>
          <a:lstStyle/>
          <a:p>
            <a:pPr marL="0" indent="0" defTabSz="358775" eaLnBrk="1" hangingPunct="1">
              <a:spcBef>
                <a:spcPct val="0"/>
              </a:spcBef>
              <a:spcAft>
                <a:spcPts val="600"/>
              </a:spcAft>
              <a:buFont typeface="Arial" charset="0"/>
              <a:buNone/>
              <a:defRPr/>
            </a:pPr>
            <a:r>
              <a:rPr lang="lv-LV" altLang="en-US" sz="2000" dirty="0">
                <a:solidFill>
                  <a:srgbClr val="008000"/>
                </a:solidFill>
                <a:latin typeface="Calibri Light" panose="020F0302020204030204" pitchFamily="34" charset="0"/>
              </a:rPr>
              <a:t>Balstoties uz tagadnes neto vērtības (NPV) metodi, galvenie EEL projektu ekonomiskie ierobežojumi ir:</a:t>
            </a:r>
          </a:p>
          <a:p>
            <a:pPr marL="0" indent="0" defTabSz="358775" eaLnBrk="1" hangingPunct="1">
              <a:spcBef>
                <a:spcPct val="0"/>
              </a:spcBef>
              <a:spcAft>
                <a:spcPts val="600"/>
              </a:spcAft>
              <a:buFont typeface="Arial" charset="0"/>
              <a:buNone/>
              <a:defRPr/>
            </a:pPr>
            <a:endParaRPr lang="lv-LV" altLang="en-US" sz="2000" dirty="0">
              <a:latin typeface="Calibri Light" panose="020F0302020204030204" pitchFamily="34" charset="0"/>
            </a:endParaRPr>
          </a:p>
          <a:p>
            <a:pPr marL="358775" indent="-358775" defTabSz="358775" eaLnBrk="1" hangingPunct="1">
              <a:spcBef>
                <a:spcPct val="0"/>
              </a:spcBef>
              <a:spcAft>
                <a:spcPts val="600"/>
              </a:spcAft>
              <a:defRPr/>
            </a:pPr>
            <a:r>
              <a:rPr lang="lv-LV" altLang="en-US" sz="2000" dirty="0">
                <a:latin typeface="Calibri Light" panose="020F0302020204030204" pitchFamily="34" charset="0"/>
              </a:rPr>
              <a:t>Ja ESKO EEL projekta izmaksas tiks </a:t>
            </a:r>
            <a:r>
              <a:rPr lang="lv-LV" altLang="en-US" sz="2000" u="sng" dirty="0">
                <a:latin typeface="Calibri Light" panose="020F0302020204030204" pitchFamily="34" charset="0"/>
              </a:rPr>
              <a:t>pilnībā segtas </a:t>
            </a:r>
            <a:r>
              <a:rPr lang="lv-LV" altLang="en-US" sz="2000" dirty="0">
                <a:latin typeface="Calibri Light" panose="020F0302020204030204" pitchFamily="34" charset="0"/>
              </a:rPr>
              <a:t>potenciālā ietaupījuma, </a:t>
            </a:r>
            <a:r>
              <a:rPr lang="lv-LV" altLang="en-US" sz="2000" dirty="0">
                <a:solidFill>
                  <a:srgbClr val="008000"/>
                </a:solidFill>
                <a:latin typeface="Calibri Light" panose="020F0302020204030204" pitchFamily="34" charset="0"/>
              </a:rPr>
              <a:t>visa projekta cikla pašreizējā neto vērtība </a:t>
            </a:r>
            <a:r>
              <a:rPr lang="lv-LV" altLang="en-US" sz="2000" i="1" dirty="0">
                <a:latin typeface="Calibri Light" panose="020F0302020204030204" pitchFamily="34" charset="0"/>
              </a:rPr>
              <a:t>(mīnus subsīdijas)</a:t>
            </a:r>
            <a:r>
              <a:rPr dirty="0"/>
              <a:t/>
            </a:r>
            <a:br>
              <a:rPr dirty="0"/>
            </a:br>
            <a:r>
              <a:rPr lang="lv-LV" altLang="en-US" sz="2000" dirty="0">
                <a:solidFill>
                  <a:srgbClr val="C00000"/>
                </a:solidFill>
                <a:latin typeface="Calibri Light" panose="020F0302020204030204" pitchFamily="34" charset="0"/>
              </a:rPr>
              <a:t>nedrīkst pārsniegt </a:t>
            </a:r>
            <a:r>
              <a:rPr dirty="0"/>
              <a:t/>
            </a:r>
            <a:br>
              <a:rPr dirty="0"/>
            </a:br>
            <a:r>
              <a:rPr lang="lv-LV" altLang="en-US" sz="2000" dirty="0">
                <a:solidFill>
                  <a:srgbClr val="008000"/>
                </a:solidFill>
                <a:latin typeface="Calibri Light" panose="020F0302020204030204" pitchFamily="34" charset="0"/>
              </a:rPr>
              <a:t>potenciālā ietaupījuma </a:t>
            </a:r>
            <a:r>
              <a:rPr lang="lv-LV" altLang="en-US" sz="2000" dirty="0" err="1">
                <a:solidFill>
                  <a:srgbClr val="008000"/>
                </a:solidFill>
                <a:latin typeface="Calibri Light" panose="020F0302020204030204" pitchFamily="34" charset="0"/>
              </a:rPr>
              <a:t>šībrīža</a:t>
            </a:r>
            <a:r>
              <a:rPr lang="lv-LV" altLang="en-US" sz="2000" dirty="0">
                <a:solidFill>
                  <a:srgbClr val="008000"/>
                </a:solidFill>
                <a:latin typeface="Calibri Light" panose="020F0302020204030204" pitchFamily="34" charset="0"/>
              </a:rPr>
              <a:t> neto vērtību </a:t>
            </a:r>
            <a:r>
              <a:rPr lang="lv-LV" altLang="en-US" sz="2000" i="1" dirty="0">
                <a:latin typeface="Calibri Light" panose="020F0302020204030204" pitchFamily="34" charset="0"/>
              </a:rPr>
              <a:t>(mīnus papildus izmaksas), </a:t>
            </a:r>
            <a:r>
              <a:rPr lang="lv-LV" altLang="en-US" sz="2000" dirty="0">
                <a:latin typeface="Calibri Light" panose="020F0302020204030204" pitchFamily="34" charset="0"/>
              </a:rPr>
              <a:t>kas uzkrātas līguma darbības laikā</a:t>
            </a:r>
          </a:p>
          <a:p>
            <a:pPr marL="358775" indent="-358775" defTabSz="358775" eaLnBrk="1" hangingPunct="1">
              <a:spcBef>
                <a:spcPct val="0"/>
              </a:spcBef>
              <a:spcAft>
                <a:spcPts val="600"/>
              </a:spcAft>
              <a:defRPr/>
            </a:pPr>
            <a:endParaRPr lang="lv-LV" altLang="en-US" sz="1050" dirty="0">
              <a:latin typeface="Calibri Light" panose="020F0302020204030204" pitchFamily="34" charset="0"/>
            </a:endParaRPr>
          </a:p>
          <a:p>
            <a:pPr marL="358775" indent="-358775" defTabSz="358775" eaLnBrk="1" hangingPunct="1">
              <a:spcBef>
                <a:spcPct val="0"/>
              </a:spcBef>
              <a:spcAft>
                <a:spcPts val="600"/>
              </a:spcAft>
              <a:defRPr/>
            </a:pPr>
            <a:r>
              <a:rPr lang="lv-LV" altLang="en-US" sz="2000" dirty="0">
                <a:latin typeface="Calibri Light" panose="020F0302020204030204" pitchFamily="34" charset="0"/>
              </a:rPr>
              <a:t>Ja </a:t>
            </a:r>
            <a:r>
              <a:rPr lang="lv-LV" altLang="en-US" sz="2000" dirty="0">
                <a:solidFill>
                  <a:srgbClr val="008000"/>
                </a:solidFill>
                <a:latin typeface="Calibri Light" panose="020F0302020204030204" pitchFamily="34" charset="0"/>
              </a:rPr>
              <a:t>kopējā projekta cikla pašreizējā neto vērtība (NPV) </a:t>
            </a:r>
            <a:r>
              <a:rPr lang="lv-LV" altLang="en-US" sz="2000" dirty="0">
                <a:latin typeface="Calibri Light" panose="020F0302020204030204" pitchFamily="34" charset="0"/>
              </a:rPr>
              <a:t>(</a:t>
            </a:r>
            <a:r>
              <a:rPr lang="lv-LV" altLang="en-US" sz="2000" i="1" dirty="0">
                <a:latin typeface="Calibri Light" panose="020F0302020204030204" pitchFamily="34" charset="0"/>
              </a:rPr>
              <a:t>mīnus subsīdijas)</a:t>
            </a:r>
            <a:r>
              <a:rPr dirty="0"/>
              <a:t/>
            </a:r>
            <a:br>
              <a:rPr dirty="0"/>
            </a:br>
            <a:r>
              <a:rPr lang="lv-LV" altLang="en-US" sz="2000" dirty="0">
                <a:solidFill>
                  <a:srgbClr val="C00000"/>
                </a:solidFill>
                <a:latin typeface="Calibri Light" panose="020F0302020204030204" pitchFamily="34" charset="0"/>
              </a:rPr>
              <a:t>pārsniedz  </a:t>
            </a:r>
            <a:r>
              <a:rPr dirty="0"/>
              <a:t/>
            </a:r>
            <a:br>
              <a:rPr dirty="0"/>
            </a:br>
            <a:r>
              <a:rPr lang="lv-LV" altLang="en-US" sz="2000" dirty="0">
                <a:solidFill>
                  <a:srgbClr val="008000"/>
                </a:solidFill>
                <a:latin typeface="Calibri Light" panose="020F0302020204030204" pitchFamily="34" charset="0"/>
              </a:rPr>
              <a:t>potenciālā ietaupījuma pašreizējo neto vērtību </a:t>
            </a:r>
            <a:r>
              <a:rPr lang="lv-LV" altLang="en-US" sz="2000" i="1" dirty="0">
                <a:latin typeface="Calibri Light" panose="020F0302020204030204" pitchFamily="34" charset="0"/>
              </a:rPr>
              <a:t>(mīnus papildus izmaksas), </a:t>
            </a:r>
            <a:r>
              <a:rPr lang="lv-LV" altLang="en-US" sz="2000" dirty="0">
                <a:latin typeface="Calibri Light" panose="020F0302020204030204" pitchFamily="34" charset="0"/>
              </a:rPr>
              <a:t>kas uzkrāta līguma darbības laikā,  ESKO izmaksas par EEL var</a:t>
            </a:r>
            <a:r>
              <a:rPr lang="lv-LV" altLang="en-US" sz="2000" u="sng" dirty="0">
                <a:latin typeface="Calibri Light" panose="020F0302020204030204" pitchFamily="34" charset="0"/>
              </a:rPr>
              <a:t> tikai daļēji</a:t>
            </a:r>
            <a:r>
              <a:rPr lang="lv-LV" altLang="en-US" sz="2000" dirty="0">
                <a:latin typeface="Calibri Light" panose="020F0302020204030204" pitchFamily="34" charset="0"/>
              </a:rPr>
              <a:t> segt no potenciālā ietaupījuma</a:t>
            </a:r>
            <a:endParaRPr lang="lv-LV" altLang="en-US" sz="2000" i="1" dirty="0">
              <a:latin typeface="Calibri Light" panose="020F0302020204030204" pitchFamily="34" charset="0"/>
            </a:endParaRPr>
          </a:p>
        </p:txBody>
      </p:sp>
      <p:sp>
        <p:nvSpPr>
          <p:cNvPr id="10244" name="Foliennummernplatzhalter 14"/>
          <p:cNvSpPr>
            <a:spLocks noGrp="1"/>
          </p:cNvSpPr>
          <p:nvPr>
            <p:ph type="sldNum" sz="quarter" idx="12"/>
          </p:nvPr>
        </p:nvSpPr>
        <p:spPr bwMode="auto">
          <a:xfrm>
            <a:off x="6994525" y="6661150"/>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r>
              <a:rPr lang="lv-LV" altLang="en-US" dirty="0">
                <a:solidFill>
                  <a:srgbClr val="009A46"/>
                </a:solidFill>
                <a:latin typeface="Calibri Light" panose="020F0302020204030204" pitchFamily="34" charset="0"/>
              </a:rPr>
              <a:t>Slaids Nr. </a:t>
            </a:r>
            <a:fld id="{270F8FA8-D00A-4315-BCD3-623859DACDD5}" type="slidenum">
              <a:rPr lang="de-DE" altLang="en-US" smtClean="0">
                <a:solidFill>
                  <a:srgbClr val="009A46"/>
                </a:solidFill>
                <a:latin typeface="Calibri Light" panose="020F0302020204030204" pitchFamily="34" charset="0"/>
              </a:rPr>
              <a:pPr algn="l" fontAlgn="base">
                <a:spcBef>
                  <a:spcPct val="0"/>
                </a:spcBef>
                <a:spcAft>
                  <a:spcPct val="0"/>
                </a:spcAft>
                <a:defRPr/>
              </a:pPr>
              <a:t>16</a:t>
            </a:fld>
            <a:endParaRPr lang="lv-LV" altLang="en-US" dirty="0">
              <a:solidFill>
                <a:srgbClr val="009A46"/>
              </a:solidFill>
              <a:latin typeface="Calibri Light" panose="020F0302020204030204" pitchFamily="34" charset="0"/>
            </a:endParaRPr>
          </a:p>
        </p:txBody>
      </p:sp>
      <p:sp>
        <p:nvSpPr>
          <p:cNvPr id="32772" name="Titel 28"/>
          <p:cNvSpPr>
            <a:spLocks noGrp="1"/>
          </p:cNvSpPr>
          <p:nvPr>
            <p:ph type="title"/>
          </p:nvPr>
        </p:nvSpPr>
        <p:spPr>
          <a:xfrm>
            <a:off x="107950" y="-30163"/>
            <a:ext cx="8229600" cy="1000126"/>
          </a:xfrm>
        </p:spPr>
        <p:txBody>
          <a:bodyPr/>
          <a:lstStyle/>
          <a:p>
            <a:pPr eaLnBrk="1" hangingPunct="1"/>
            <a:r>
              <a:rPr lang="lv-LV" altLang="en-US" sz="2400" b="1">
                <a:latin typeface="Calibri Light" pitchFamily="34" charset="0"/>
              </a:rPr>
              <a:t>Ekonomiskie ierobežojumi EEL projektos</a:t>
            </a:r>
          </a:p>
        </p:txBody>
      </p:sp>
      <p:pic>
        <p:nvPicPr>
          <p:cNvPr id="32773" name="Grafik 4"/>
          <p:cNvPicPr>
            <a:picLocks noChangeAspect="1"/>
          </p:cNvPicPr>
          <p:nvPr/>
        </p:nvPicPr>
        <p:blipFill>
          <a:blip r:embed="rId2" cstate="print"/>
          <a:srcRect/>
          <a:stretch>
            <a:fillRect/>
          </a:stretch>
        </p:blipFill>
        <p:spPr bwMode="auto">
          <a:xfrm>
            <a:off x="7264400" y="38100"/>
            <a:ext cx="1833563" cy="576263"/>
          </a:xfrm>
          <a:prstGeom prst="rect">
            <a:avLst/>
          </a:prstGeom>
          <a:noFill/>
          <a:ln w="9525">
            <a:noFill/>
            <a:miter lim="800000"/>
            <a:headEnd/>
            <a:tailEnd/>
          </a:ln>
        </p:spPr>
      </p:pic>
    </p:spTree>
    <p:extLst>
      <p:ext uri="{BB962C8B-B14F-4D97-AF65-F5344CB8AC3E}">
        <p14:creationId xmlns="" xmlns:p14="http://schemas.microsoft.com/office/powerpoint/2010/main" val="3183428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Foliennummernplatzhalter 14"/>
          <p:cNvSpPr>
            <a:spLocks noGrp="1"/>
          </p:cNvSpPr>
          <p:nvPr>
            <p:ph type="sldNum" sz="quarter" idx="12"/>
          </p:nvPr>
        </p:nvSpPr>
        <p:spPr bwMode="auto">
          <a:xfrm>
            <a:off x="7010400" y="6669088"/>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r>
              <a:rPr lang="lv-LV" altLang="en-US" dirty="0">
                <a:solidFill>
                  <a:srgbClr val="009A46"/>
                </a:solidFill>
                <a:latin typeface="Calibri Light" panose="020F0302020204030204" pitchFamily="34" charset="0"/>
              </a:rPr>
              <a:t>Slaids Nr. </a:t>
            </a:r>
            <a:fld id="{621BADA9-8365-4B63-B636-B974E0063119}" type="slidenum">
              <a:rPr lang="de-DE" altLang="en-US" smtClean="0">
                <a:solidFill>
                  <a:srgbClr val="009A46"/>
                </a:solidFill>
                <a:latin typeface="Calibri Light" panose="020F0302020204030204" pitchFamily="34" charset="0"/>
              </a:rPr>
              <a:pPr algn="l" fontAlgn="base">
                <a:spcBef>
                  <a:spcPct val="0"/>
                </a:spcBef>
                <a:spcAft>
                  <a:spcPct val="0"/>
                </a:spcAft>
                <a:defRPr/>
              </a:pPr>
              <a:t>17</a:t>
            </a:fld>
            <a:endParaRPr lang="lv-LV" altLang="en-US" dirty="0">
              <a:solidFill>
                <a:srgbClr val="009A46"/>
              </a:solidFill>
              <a:latin typeface="Calibri Light" panose="020F0302020204030204" pitchFamily="34" charset="0"/>
            </a:endParaRPr>
          </a:p>
        </p:txBody>
      </p:sp>
      <p:sp>
        <p:nvSpPr>
          <p:cNvPr id="1028" name="Titel 28"/>
          <p:cNvSpPr>
            <a:spLocks noGrp="1"/>
          </p:cNvSpPr>
          <p:nvPr>
            <p:ph type="title"/>
          </p:nvPr>
        </p:nvSpPr>
        <p:spPr>
          <a:xfrm>
            <a:off x="107950" y="-30163"/>
            <a:ext cx="8229600" cy="1000126"/>
          </a:xfrm>
        </p:spPr>
        <p:txBody>
          <a:bodyPr/>
          <a:lstStyle/>
          <a:p>
            <a:pPr eaLnBrk="1" hangingPunct="1"/>
            <a:r>
              <a:rPr lang="lv-LV" altLang="en-US" sz="2400"/>
              <a:t>Garantēto enerģijas ietaupījumu tagadnes neto </a:t>
            </a:r>
            <a:br>
              <a:rPr lang="lv-LV" altLang="en-US" sz="2400"/>
            </a:br>
            <a:r>
              <a:rPr lang="lv-LV" altLang="en-US" sz="2400"/>
              <a:t>vērtības (NPV) aprēķināšana</a:t>
            </a:r>
            <a:endParaRPr lang="lv-LV" altLang="en-US" sz="2400" b="1"/>
          </a:p>
        </p:txBody>
      </p:sp>
      <p:graphicFrame>
        <p:nvGraphicFramePr>
          <p:cNvPr id="5" name="Tabelle 4"/>
          <p:cNvGraphicFramePr>
            <a:graphicFrameLocks noGrp="1"/>
          </p:cNvGraphicFramePr>
          <p:nvPr/>
        </p:nvGraphicFramePr>
        <p:xfrm>
          <a:off x="1258888" y="4941888"/>
          <a:ext cx="7086600" cy="1912620"/>
        </p:xfrm>
        <a:graphic>
          <a:graphicData uri="http://schemas.openxmlformats.org/drawingml/2006/table">
            <a:tbl>
              <a:tblPr firstRow="1" firstCol="1" bandRow="1"/>
              <a:tblGrid>
                <a:gridCol w="2448586">
                  <a:extLst>
                    <a:ext uri="{9D8B030D-6E8A-4147-A177-3AD203B41FA5}">
                      <a16:colId xmlns="" xmlns:a16="http://schemas.microsoft.com/office/drawing/2014/main" val="20000"/>
                    </a:ext>
                  </a:extLst>
                </a:gridCol>
                <a:gridCol w="4638014">
                  <a:extLst>
                    <a:ext uri="{9D8B030D-6E8A-4147-A177-3AD203B41FA5}">
                      <a16:colId xmlns="" xmlns:a16="http://schemas.microsoft.com/office/drawing/2014/main" val="20001"/>
                    </a:ext>
                  </a:extLst>
                </a:gridCol>
              </a:tblGrid>
              <a:tr h="662164">
                <a:tc gridSpan="2">
                  <a:txBody>
                    <a:bodyPr/>
                    <a:lstStyle/>
                    <a:p>
                      <a:pPr marL="0">
                        <a:spcBef>
                          <a:spcPts val="900"/>
                        </a:spcBef>
                        <a:spcAft>
                          <a:spcPts val="0"/>
                        </a:spcAft>
                      </a:pPr>
                      <a:endParaRPr lang="lv-LV" sz="1400" dirty="0">
                        <a:solidFill>
                          <a:srgbClr val="C00000"/>
                        </a:solidFill>
                        <a:effectLst/>
                        <a:latin typeface="Calibri Light" panose="020F0302020204030204" pitchFamily="34" charset="0"/>
                        <a:ea typeface="Times New Roman"/>
                      </a:endParaRPr>
                    </a:p>
                    <a:p>
                      <a:pPr marL="0">
                        <a:spcBef>
                          <a:spcPts val="900"/>
                        </a:spcBef>
                        <a:spcAft>
                          <a:spcPts val="0"/>
                        </a:spcAft>
                      </a:pPr>
                      <a:r>
                        <a:rPr dirty="0"/>
                        <a:t/>
                      </a:r>
                      <a:br>
                        <a:rPr dirty="0"/>
                      </a:br>
                      <a:r>
                        <a:rPr lang="lv-LV" sz="1400" dirty="0">
                          <a:solidFill>
                            <a:srgbClr val="008000"/>
                          </a:solidFill>
                          <a:effectLst/>
                          <a:latin typeface="Calibri Light" panose="020F0302020204030204" pitchFamily="34" charset="0"/>
                        </a:rPr>
                        <a:t>Tagadnes neto vērtības aprēķināšana</a:t>
                      </a:r>
                      <a:endParaRPr lang="lv-LV" sz="1400" dirty="0">
                        <a:solidFill>
                          <a:srgbClr val="008000"/>
                        </a:solidFill>
                        <a:effectLst/>
                        <a:latin typeface="Calibri Light" panose="020F0302020204030204" pitchFamily="34" charset="0"/>
                        <a:ea typeface="Times New Roman"/>
                      </a:endParaRPr>
                    </a:p>
                  </a:txBody>
                  <a:tcPr marL="68589" marR="6858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540385">
                        <a:spcBef>
                          <a:spcPts val="900"/>
                        </a:spcBef>
                        <a:spcAft>
                          <a:spcPts val="0"/>
                        </a:spcAft>
                      </a:pPr>
                      <a:endParaRPr lang="en-US"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0"/>
                  </a:ext>
                </a:extLst>
              </a:tr>
              <a:tr h="891137">
                <a:tc>
                  <a:txBody>
                    <a:bodyPr/>
                    <a:lstStyle/>
                    <a:p>
                      <a:pPr marL="540385">
                        <a:spcBef>
                          <a:spcPts val="900"/>
                        </a:spcBef>
                        <a:spcAft>
                          <a:spcPts val="0"/>
                        </a:spcAft>
                      </a:pPr>
                      <a:endParaRPr lang="en-GB" sz="1800" dirty="0">
                        <a:effectLst/>
                        <a:latin typeface="Calibri Light" panose="020F0302020204030204" pitchFamily="34" charset="0"/>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a:spcBef>
                          <a:spcPts val="900"/>
                        </a:spcBef>
                        <a:spcAft>
                          <a:spcPts val="0"/>
                        </a:spcAft>
                      </a:pPr>
                      <a:r>
                        <a:rPr lang="lv-LV" sz="1200" i="1" dirty="0">
                          <a:solidFill>
                            <a:srgbClr val="008000"/>
                          </a:solidFill>
                          <a:effectLst/>
                          <a:latin typeface="Calibri Light" panose="020F0302020204030204" pitchFamily="34" charset="0"/>
                        </a:rPr>
                        <a:t>üt = ikgadējā peļņa periodā t</a:t>
                      </a:r>
                      <a:r>
                        <a:rPr dirty="0"/>
                        <a:t/>
                      </a:r>
                      <a:br>
                        <a:rPr dirty="0"/>
                      </a:br>
                      <a:r>
                        <a:rPr lang="lv-LV" sz="1200" i="1" dirty="0">
                          <a:solidFill>
                            <a:srgbClr val="008000"/>
                          </a:solidFill>
                          <a:effectLst/>
                          <a:latin typeface="Calibri Light" panose="020F0302020204030204" pitchFamily="34" charset="0"/>
                        </a:rPr>
                        <a:t>t = līguma izpildes (ieviešanas) gads</a:t>
                      </a:r>
                      <a:r>
                        <a:rPr dirty="0"/>
                        <a:t/>
                      </a:r>
                      <a:br>
                        <a:rPr dirty="0"/>
                      </a:br>
                      <a:r>
                        <a:rPr lang="lv-LV" sz="1200" i="1" dirty="0">
                          <a:solidFill>
                            <a:srgbClr val="008000"/>
                          </a:solidFill>
                          <a:effectLst/>
                          <a:latin typeface="Calibri Light" panose="020F0302020204030204" pitchFamily="34" charset="0"/>
                        </a:rPr>
                        <a:t>i</a:t>
                      </a:r>
                      <a:r>
                        <a:rPr dirty="0"/>
                        <a:t> </a:t>
                      </a:r>
                      <a:r>
                        <a:rPr lang="lv-LV" sz="1200" i="1" dirty="0">
                          <a:solidFill>
                            <a:srgbClr val="008000"/>
                          </a:solidFill>
                          <a:effectLst/>
                          <a:latin typeface="Calibri Light" panose="020F0302020204030204" pitchFamily="34" charset="0"/>
                        </a:rPr>
                        <a:t>= atlaides likme</a:t>
                      </a:r>
                      <a:r>
                        <a:rPr dirty="0"/>
                        <a:t> </a:t>
                      </a:r>
                      <a:br>
                        <a:rPr dirty="0"/>
                      </a:br>
                      <a:r>
                        <a:rPr lang="lv-LV" sz="1200" i="1" dirty="0">
                          <a:solidFill>
                            <a:srgbClr val="008000"/>
                          </a:solidFill>
                          <a:effectLst/>
                          <a:latin typeface="Calibri Light" panose="020F0302020204030204" pitchFamily="34" charset="0"/>
                        </a:rPr>
                        <a:t>n = ilgums (gadu skaits)</a:t>
                      </a:r>
                      <a:r>
                        <a:rPr dirty="0"/>
                        <a:t> </a:t>
                      </a:r>
                      <a:br>
                        <a:rPr dirty="0"/>
                      </a:br>
                      <a:endParaRPr lang="lv-LV" sz="1200" i="1" dirty="0">
                        <a:solidFill>
                          <a:srgbClr val="008000"/>
                        </a:solidFill>
                        <a:effectLst/>
                        <a:latin typeface="Calibri Light" panose="020F0302020204030204" pitchFamily="34" charset="0"/>
                        <a:ea typeface="Calibri"/>
                      </a:endParaRPr>
                    </a:p>
                  </a:txBody>
                  <a:tcPr marL="68589" marR="68589"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1"/>
                  </a:ext>
                </a:extLst>
              </a:tr>
            </a:tbl>
          </a:graphicData>
        </a:graphic>
      </p:graphicFrame>
      <p:pic>
        <p:nvPicPr>
          <p:cNvPr id="1037" name="Picture 2"/>
          <p:cNvPicPr>
            <a:picLocks noChangeAspect="1" noChangeArrowheads="1"/>
          </p:cNvPicPr>
          <p:nvPr/>
        </p:nvPicPr>
        <p:blipFill>
          <a:blip r:embed="rId3" cstate="print"/>
          <a:srcRect/>
          <a:stretch>
            <a:fillRect/>
          </a:stretch>
        </p:blipFill>
        <p:spPr bwMode="auto">
          <a:xfrm>
            <a:off x="1435100" y="5883275"/>
            <a:ext cx="2066925" cy="652463"/>
          </a:xfrm>
          <a:prstGeom prst="rect">
            <a:avLst/>
          </a:prstGeom>
          <a:noFill/>
          <a:ln w="9525">
            <a:noFill/>
            <a:miter lim="800000"/>
            <a:headEnd/>
            <a:tailEnd/>
          </a:ln>
        </p:spPr>
      </p:pic>
      <p:pic>
        <p:nvPicPr>
          <p:cNvPr id="1038" name="Grafik 6"/>
          <p:cNvPicPr>
            <a:picLocks noChangeAspect="1"/>
          </p:cNvPicPr>
          <p:nvPr/>
        </p:nvPicPr>
        <p:blipFill>
          <a:blip r:embed="rId4" cstate="print"/>
          <a:srcRect/>
          <a:stretch>
            <a:fillRect/>
          </a:stretch>
        </p:blipFill>
        <p:spPr bwMode="auto">
          <a:xfrm>
            <a:off x="7264400" y="38100"/>
            <a:ext cx="1833563" cy="576263"/>
          </a:xfrm>
          <a:prstGeom prst="rect">
            <a:avLst/>
          </a:prstGeom>
          <a:noFill/>
          <a:ln w="9525">
            <a:noFill/>
            <a:miter lim="800000"/>
            <a:headEnd/>
            <a:tailEnd/>
          </a:ln>
        </p:spPr>
      </p:pic>
      <p:graphicFrame>
        <p:nvGraphicFramePr>
          <p:cNvPr id="1026" name="Object 15"/>
          <p:cNvGraphicFramePr>
            <a:graphicFrameLocks noChangeAspect="1"/>
          </p:cNvGraphicFramePr>
          <p:nvPr/>
        </p:nvGraphicFramePr>
        <p:xfrm>
          <a:off x="250825" y="908050"/>
          <a:ext cx="8890000" cy="4352925"/>
        </p:xfrm>
        <a:graphic>
          <a:graphicData uri="http://schemas.openxmlformats.org/presentationml/2006/ole">
            <p:oleObj spid="_x0000_s2050" name="Worksheet" r:id="rId5" imgW="7482899" imgH="3665304" progId="Excel.Sheet.12">
              <p:embed/>
            </p:oleObj>
          </a:graphicData>
        </a:graphic>
      </p:graphicFrame>
    </p:spTree>
    <p:extLst>
      <p:ext uri="{BB962C8B-B14F-4D97-AF65-F5344CB8AC3E}">
        <p14:creationId xmlns="" xmlns:p14="http://schemas.microsoft.com/office/powerpoint/2010/main" val="1416249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nhaltsplatzhalter 29"/>
          <p:cNvSpPr>
            <a:spLocks noGrp="1"/>
          </p:cNvSpPr>
          <p:nvPr>
            <p:ph idx="1"/>
          </p:nvPr>
        </p:nvSpPr>
        <p:spPr>
          <a:xfrm>
            <a:off x="539750" y="981075"/>
            <a:ext cx="8424863" cy="5543550"/>
          </a:xfrm>
        </p:spPr>
        <p:txBody>
          <a:bodyPr/>
          <a:lstStyle/>
          <a:p>
            <a:pPr marL="0" indent="0" defTabSz="358775" eaLnBrk="1" hangingPunct="1">
              <a:spcBef>
                <a:spcPct val="0"/>
              </a:spcBef>
              <a:spcAft>
                <a:spcPts val="600"/>
              </a:spcAft>
              <a:buFont typeface="Arial" charset="0"/>
              <a:buNone/>
              <a:defRPr/>
            </a:pPr>
            <a:r>
              <a:rPr lang="lv-LV" altLang="en-US" sz="2400" dirty="0">
                <a:solidFill>
                  <a:srgbClr val="008000"/>
                </a:solidFill>
                <a:latin typeface="Calibri Light" panose="020F0302020204030204" pitchFamily="34" charset="0"/>
              </a:rPr>
              <a:t>Balstoties uz anuitātes(aprēķini pa gadiem) metodi, </a:t>
            </a:r>
            <a:r>
              <a:rPr sz="2400" dirty="0"/>
              <a:t/>
            </a:r>
            <a:br>
              <a:rPr sz="2400" dirty="0"/>
            </a:br>
            <a:r>
              <a:rPr lang="lv-LV" altLang="en-US" sz="2400" dirty="0">
                <a:solidFill>
                  <a:srgbClr val="008000"/>
                </a:solidFill>
                <a:latin typeface="Calibri Light" panose="020F0302020204030204" pitchFamily="34" charset="0"/>
              </a:rPr>
              <a:t>galvenie EEL projektu ekonomiskie ierobežojumi ir:</a:t>
            </a:r>
          </a:p>
          <a:p>
            <a:pPr marL="0" indent="0" defTabSz="358775" eaLnBrk="1" hangingPunct="1">
              <a:spcBef>
                <a:spcPct val="0"/>
              </a:spcBef>
              <a:spcAft>
                <a:spcPts val="600"/>
              </a:spcAft>
              <a:buFont typeface="Arial" charset="0"/>
              <a:buNone/>
              <a:defRPr/>
            </a:pPr>
            <a:endParaRPr lang="lv-LV" altLang="en-US" sz="2000" dirty="0">
              <a:latin typeface="Calibri Light" panose="020F0302020204030204" pitchFamily="34" charset="0"/>
            </a:endParaRPr>
          </a:p>
          <a:p>
            <a:pPr marL="358775" indent="-358775" defTabSz="358775" eaLnBrk="1" hangingPunct="1">
              <a:spcBef>
                <a:spcPct val="0"/>
              </a:spcBef>
              <a:spcAft>
                <a:spcPts val="600"/>
              </a:spcAft>
              <a:defRPr/>
            </a:pPr>
            <a:r>
              <a:rPr lang="lv-LV" altLang="en-US" sz="2000" dirty="0">
                <a:latin typeface="Calibri Light" panose="020F0302020204030204" pitchFamily="34" charset="0"/>
              </a:rPr>
              <a:t>Ja ESKO  kopējās EEL projekta izmaksas plānots </a:t>
            </a:r>
            <a:r>
              <a:rPr lang="lv-LV" altLang="en-US" sz="2000" u="sng" dirty="0">
                <a:latin typeface="Calibri Light" panose="020F0302020204030204" pitchFamily="34" charset="0"/>
              </a:rPr>
              <a:t>segt pilnībā</a:t>
            </a:r>
            <a:r>
              <a:rPr lang="lv-LV" altLang="en-US" sz="2000" dirty="0">
                <a:latin typeface="Calibri Light" panose="020F0302020204030204" pitchFamily="34" charset="0"/>
              </a:rPr>
              <a:t> no potenciālajiem ietaupījumiem, </a:t>
            </a:r>
            <a:r>
              <a:rPr lang="lv-LV" altLang="en-US" sz="2000" dirty="0">
                <a:solidFill>
                  <a:srgbClr val="008000"/>
                </a:solidFill>
                <a:latin typeface="Calibri Light" panose="020F0302020204030204" pitchFamily="34" charset="0"/>
              </a:rPr>
              <a:t>ekvivalentas ikgadējās izmaksas </a:t>
            </a:r>
            <a:r>
              <a:rPr lang="lv-LV" altLang="en-US" sz="2000" i="1" dirty="0">
                <a:latin typeface="Calibri Light" panose="020F0302020204030204" pitchFamily="34" charset="0"/>
              </a:rPr>
              <a:t>(mīnus subsīdijas)</a:t>
            </a:r>
            <a:r>
              <a:rPr dirty="0"/>
              <a:t/>
            </a:r>
            <a:br>
              <a:rPr dirty="0"/>
            </a:br>
            <a:r>
              <a:rPr lang="lv-LV" altLang="en-US" sz="2000" dirty="0">
                <a:solidFill>
                  <a:srgbClr val="C00000"/>
                </a:solidFill>
                <a:latin typeface="Calibri Light" panose="020F0302020204030204" pitchFamily="34" charset="0"/>
              </a:rPr>
              <a:t>nedrīkst pārsniegt </a:t>
            </a:r>
            <a:r>
              <a:rPr dirty="0"/>
              <a:t/>
            </a:r>
            <a:br>
              <a:rPr dirty="0"/>
            </a:br>
            <a:r>
              <a:rPr lang="lv-LV" altLang="en-US" sz="2000" dirty="0">
                <a:solidFill>
                  <a:srgbClr val="008000"/>
                </a:solidFill>
                <a:latin typeface="Calibri Light" panose="020F0302020204030204" pitchFamily="34" charset="0"/>
              </a:rPr>
              <a:t>vidējo ikgadējo potenciālo  ietaupījumu </a:t>
            </a:r>
            <a:r>
              <a:rPr lang="lv-LV" altLang="en-US" sz="2000" i="1" dirty="0">
                <a:latin typeface="Calibri Light" panose="020F0302020204030204" pitchFamily="34" charset="0"/>
              </a:rPr>
              <a:t>(mīnus papildu izmaksas) </a:t>
            </a:r>
            <a:r>
              <a:rPr dirty="0"/>
              <a:t/>
            </a:r>
            <a:br>
              <a:rPr dirty="0"/>
            </a:br>
            <a:r>
              <a:rPr lang="lv-LV" altLang="en-US" sz="2000" i="1" dirty="0">
                <a:latin typeface="Calibri Light" panose="020F0302020204030204" pitchFamily="34" charset="0"/>
              </a:rPr>
              <a:t>līguma darbības laikā</a:t>
            </a:r>
            <a:endParaRPr lang="lv-LV" altLang="en-US" sz="2000" dirty="0">
              <a:latin typeface="Calibri Light" panose="020F0302020204030204" pitchFamily="34" charset="0"/>
            </a:endParaRPr>
          </a:p>
          <a:p>
            <a:pPr marL="358775" indent="-358775" defTabSz="358775" eaLnBrk="1" hangingPunct="1">
              <a:spcBef>
                <a:spcPct val="0"/>
              </a:spcBef>
              <a:spcAft>
                <a:spcPts val="600"/>
              </a:spcAft>
              <a:defRPr/>
            </a:pPr>
            <a:endParaRPr lang="lv-LV" altLang="en-US" sz="2000" dirty="0">
              <a:latin typeface="Calibri Light" panose="020F0302020204030204" pitchFamily="34" charset="0"/>
            </a:endParaRPr>
          </a:p>
          <a:p>
            <a:pPr marL="358775" indent="-358775" defTabSz="358775" eaLnBrk="1" hangingPunct="1">
              <a:spcBef>
                <a:spcPct val="0"/>
              </a:spcBef>
              <a:spcAft>
                <a:spcPts val="600"/>
              </a:spcAft>
              <a:defRPr/>
            </a:pPr>
            <a:r>
              <a:rPr lang="lv-LV" altLang="en-US" sz="2000" dirty="0">
                <a:latin typeface="Calibri Light" panose="020F0302020204030204" pitchFamily="34" charset="0"/>
              </a:rPr>
              <a:t>Ja </a:t>
            </a:r>
            <a:r>
              <a:rPr lang="lv-LV" altLang="en-US" sz="2000" dirty="0">
                <a:solidFill>
                  <a:srgbClr val="008000"/>
                </a:solidFill>
                <a:latin typeface="Calibri Light" panose="020F0302020204030204" pitchFamily="34" charset="0"/>
              </a:rPr>
              <a:t>ekvivalentas ikgadējās izmaksas </a:t>
            </a:r>
            <a:r>
              <a:rPr lang="lv-LV" altLang="en-US" sz="2000" i="1" dirty="0">
                <a:latin typeface="Calibri Light" panose="020F0302020204030204" pitchFamily="34" charset="0"/>
              </a:rPr>
              <a:t>(mīnus subsīdijas)</a:t>
            </a:r>
            <a:r>
              <a:rPr dirty="0"/>
              <a:t/>
            </a:r>
            <a:br>
              <a:rPr dirty="0"/>
            </a:br>
            <a:r>
              <a:rPr lang="lv-LV" altLang="en-US" sz="2000" dirty="0">
                <a:solidFill>
                  <a:srgbClr val="C00000"/>
                </a:solidFill>
                <a:latin typeface="Calibri Light" panose="020F0302020204030204" pitchFamily="34" charset="0"/>
              </a:rPr>
              <a:t>ir augstākas</a:t>
            </a:r>
            <a:r>
              <a:rPr dirty="0"/>
              <a:t/>
            </a:r>
            <a:br>
              <a:rPr dirty="0"/>
            </a:br>
            <a:r>
              <a:rPr lang="lv-LV" altLang="en-US" sz="2000" dirty="0">
                <a:latin typeface="Calibri Light" panose="020F0302020204030204" pitchFamily="34" charset="0"/>
              </a:rPr>
              <a:t>par </a:t>
            </a:r>
            <a:r>
              <a:rPr lang="lv-LV" altLang="en-US" sz="2000" dirty="0">
                <a:solidFill>
                  <a:srgbClr val="008000"/>
                </a:solidFill>
                <a:latin typeface="Calibri Light" panose="020F0302020204030204" pitchFamily="34" charset="0"/>
              </a:rPr>
              <a:t>vidējo ikgadējo potenciālo ietaupījumu </a:t>
            </a:r>
            <a:r>
              <a:rPr lang="lv-LV" altLang="en-US" sz="2000" i="1" dirty="0">
                <a:latin typeface="Calibri Light" panose="020F0302020204030204" pitchFamily="34" charset="0"/>
              </a:rPr>
              <a:t>(mīnus papildus izmaksas) </a:t>
            </a:r>
            <a:r>
              <a:rPr dirty="0"/>
              <a:t/>
            </a:r>
            <a:br>
              <a:rPr dirty="0"/>
            </a:br>
            <a:r>
              <a:rPr lang="lv-LV" altLang="en-US" sz="2000" dirty="0">
                <a:latin typeface="Calibri Light" panose="020F0302020204030204" pitchFamily="34" charset="0"/>
              </a:rPr>
              <a:t>līguma darbības laikā, ESKO izmaksas par EEL </a:t>
            </a:r>
            <a:r>
              <a:rPr lang="lv-LV" altLang="en-US" sz="2000" u="sng" dirty="0">
                <a:latin typeface="Calibri Light" panose="020F0302020204030204" pitchFamily="34" charset="0"/>
              </a:rPr>
              <a:t>var tikai daļēji</a:t>
            </a:r>
            <a:r>
              <a:rPr lang="lv-LV" altLang="en-US" sz="2000" dirty="0">
                <a:latin typeface="Calibri Light" panose="020F0302020204030204" pitchFamily="34" charset="0"/>
              </a:rPr>
              <a:t> segt no potenciālā ietaupījuma</a:t>
            </a:r>
            <a:endParaRPr lang="lv-LV" altLang="en-US" sz="2000" i="1" dirty="0">
              <a:latin typeface="Calibri Light" panose="020F0302020204030204" pitchFamily="34" charset="0"/>
            </a:endParaRPr>
          </a:p>
        </p:txBody>
      </p:sp>
      <p:sp>
        <p:nvSpPr>
          <p:cNvPr id="10244" name="Foliennummernplatzhalter 14"/>
          <p:cNvSpPr>
            <a:spLocks noGrp="1"/>
          </p:cNvSpPr>
          <p:nvPr>
            <p:ph type="sldNum" sz="quarter" idx="12"/>
          </p:nvPr>
        </p:nvSpPr>
        <p:spPr bwMode="auto">
          <a:xfrm>
            <a:off x="6994525" y="6661150"/>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r>
              <a:rPr lang="lv-LV" altLang="en-US" dirty="0">
                <a:solidFill>
                  <a:srgbClr val="009A46"/>
                </a:solidFill>
                <a:latin typeface="Calibri Light" panose="020F0302020204030204" pitchFamily="34" charset="0"/>
              </a:rPr>
              <a:t>Slaids Nr. </a:t>
            </a:r>
            <a:fld id="{472F8B8D-2186-4E5C-AD2A-DAF3E37FF4EA}" type="slidenum">
              <a:rPr lang="de-DE" altLang="en-US" smtClean="0">
                <a:solidFill>
                  <a:srgbClr val="009A46"/>
                </a:solidFill>
                <a:latin typeface="Calibri Light" panose="020F0302020204030204" pitchFamily="34" charset="0"/>
              </a:rPr>
              <a:pPr algn="l" fontAlgn="base">
                <a:spcBef>
                  <a:spcPct val="0"/>
                </a:spcBef>
                <a:spcAft>
                  <a:spcPct val="0"/>
                </a:spcAft>
                <a:defRPr/>
              </a:pPr>
              <a:t>18</a:t>
            </a:fld>
            <a:endParaRPr lang="lv-LV" altLang="en-US" dirty="0">
              <a:solidFill>
                <a:srgbClr val="009A46"/>
              </a:solidFill>
              <a:latin typeface="Calibri Light" panose="020F0302020204030204" pitchFamily="34" charset="0"/>
            </a:endParaRPr>
          </a:p>
        </p:txBody>
      </p:sp>
      <p:sp>
        <p:nvSpPr>
          <p:cNvPr id="33796" name="Titel 28"/>
          <p:cNvSpPr>
            <a:spLocks noGrp="1"/>
          </p:cNvSpPr>
          <p:nvPr>
            <p:ph type="title"/>
          </p:nvPr>
        </p:nvSpPr>
        <p:spPr>
          <a:xfrm>
            <a:off x="107950" y="-30163"/>
            <a:ext cx="8229600" cy="1000126"/>
          </a:xfrm>
        </p:spPr>
        <p:txBody>
          <a:bodyPr/>
          <a:lstStyle/>
          <a:p>
            <a:pPr eaLnBrk="1" hangingPunct="1"/>
            <a:r>
              <a:rPr lang="lv-LV" altLang="en-US" sz="2400" b="1">
                <a:latin typeface="Calibri Light" pitchFamily="34" charset="0"/>
              </a:rPr>
              <a:t>Ekonomiskie ierobežojumi EEL projektos</a:t>
            </a:r>
          </a:p>
        </p:txBody>
      </p:sp>
      <p:pic>
        <p:nvPicPr>
          <p:cNvPr id="33797" name="Grafik 4"/>
          <p:cNvPicPr>
            <a:picLocks noChangeAspect="1"/>
          </p:cNvPicPr>
          <p:nvPr/>
        </p:nvPicPr>
        <p:blipFill>
          <a:blip r:embed="rId2" cstate="print"/>
          <a:srcRect/>
          <a:stretch>
            <a:fillRect/>
          </a:stretch>
        </p:blipFill>
        <p:spPr bwMode="auto">
          <a:xfrm>
            <a:off x="7264400" y="38100"/>
            <a:ext cx="1833563" cy="576263"/>
          </a:xfrm>
          <a:prstGeom prst="rect">
            <a:avLst/>
          </a:prstGeom>
          <a:noFill/>
          <a:ln w="9525">
            <a:noFill/>
            <a:miter lim="800000"/>
            <a:headEnd/>
            <a:tailEnd/>
          </a:ln>
        </p:spPr>
      </p:pic>
    </p:spTree>
    <p:extLst>
      <p:ext uri="{BB962C8B-B14F-4D97-AF65-F5344CB8AC3E}">
        <p14:creationId xmlns="" xmlns:p14="http://schemas.microsoft.com/office/powerpoint/2010/main" val="1002682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Foliennummernplatzhalter 14"/>
          <p:cNvSpPr>
            <a:spLocks noGrp="1"/>
          </p:cNvSpPr>
          <p:nvPr>
            <p:ph type="sldNum" sz="quarter" idx="12"/>
          </p:nvPr>
        </p:nvSpPr>
        <p:spPr bwMode="auto">
          <a:xfrm>
            <a:off x="7010400" y="6681788"/>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r>
              <a:rPr lang="lv-LV" altLang="en-US" dirty="0">
                <a:solidFill>
                  <a:srgbClr val="009A46"/>
                </a:solidFill>
                <a:latin typeface="Calibri Light" panose="020F0302020204030204" pitchFamily="34" charset="0"/>
              </a:rPr>
              <a:t>Slaids Nr. </a:t>
            </a:r>
            <a:fld id="{3CC486A2-D7BB-43BE-BB99-C15540FBB9ED}" type="slidenum">
              <a:rPr lang="de-DE" altLang="en-US" smtClean="0">
                <a:solidFill>
                  <a:srgbClr val="009A46"/>
                </a:solidFill>
                <a:latin typeface="Calibri Light" panose="020F0302020204030204" pitchFamily="34" charset="0"/>
              </a:rPr>
              <a:pPr algn="l" fontAlgn="base">
                <a:spcBef>
                  <a:spcPct val="0"/>
                </a:spcBef>
                <a:spcAft>
                  <a:spcPct val="0"/>
                </a:spcAft>
                <a:defRPr/>
              </a:pPr>
              <a:t>19</a:t>
            </a:fld>
            <a:endParaRPr lang="lv-LV" altLang="en-US" dirty="0">
              <a:solidFill>
                <a:srgbClr val="009A46"/>
              </a:solidFill>
              <a:latin typeface="Calibri Light" panose="020F0302020204030204" pitchFamily="34" charset="0"/>
            </a:endParaRPr>
          </a:p>
        </p:txBody>
      </p:sp>
      <p:sp>
        <p:nvSpPr>
          <p:cNvPr id="34819" name="Titel 28"/>
          <p:cNvSpPr txBox="1">
            <a:spLocks/>
          </p:cNvSpPr>
          <p:nvPr/>
        </p:nvSpPr>
        <p:spPr bwMode="auto">
          <a:xfrm>
            <a:off x="107950" y="-30163"/>
            <a:ext cx="8229600" cy="1000126"/>
          </a:xfrm>
          <a:prstGeom prst="rect">
            <a:avLst/>
          </a:prstGeom>
          <a:noFill/>
          <a:ln w="9525">
            <a:noFill/>
            <a:miter lim="800000"/>
            <a:headEnd/>
            <a:tailEnd/>
          </a:ln>
        </p:spPr>
        <p:txBody>
          <a:bodyPr anchor="ctr"/>
          <a:lstStyle/>
          <a:p>
            <a:r>
              <a:rPr lang="lv-LV" altLang="en-US" sz="2400" b="1">
                <a:solidFill>
                  <a:srgbClr val="008000"/>
                </a:solidFill>
                <a:latin typeface="Calibri Light" pitchFamily="34" charset="0"/>
              </a:rPr>
              <a:t>EEL projektu ekonomiskā pamatojuma aprēķins</a:t>
            </a:r>
          </a:p>
        </p:txBody>
      </p:sp>
      <p:pic>
        <p:nvPicPr>
          <p:cNvPr id="34820" name="Grafik 4"/>
          <p:cNvPicPr>
            <a:picLocks noChangeAspect="1"/>
          </p:cNvPicPr>
          <p:nvPr/>
        </p:nvPicPr>
        <p:blipFill>
          <a:blip r:embed="rId2" cstate="print"/>
          <a:srcRect/>
          <a:stretch>
            <a:fillRect/>
          </a:stretch>
        </p:blipFill>
        <p:spPr bwMode="auto">
          <a:xfrm>
            <a:off x="7310438" y="0"/>
            <a:ext cx="1833562" cy="576263"/>
          </a:xfrm>
          <a:prstGeom prst="rect">
            <a:avLst/>
          </a:prstGeom>
          <a:noFill/>
          <a:ln w="9525">
            <a:noFill/>
            <a:miter lim="800000"/>
            <a:headEnd/>
            <a:tailEnd/>
          </a:ln>
        </p:spPr>
      </p:pic>
      <p:sp>
        <p:nvSpPr>
          <p:cNvPr id="34821" name="Inhaltsplatzhalter 29"/>
          <p:cNvSpPr>
            <a:spLocks noGrp="1"/>
          </p:cNvSpPr>
          <p:nvPr>
            <p:ph idx="1"/>
          </p:nvPr>
        </p:nvSpPr>
        <p:spPr>
          <a:xfrm>
            <a:off x="539750" y="1196975"/>
            <a:ext cx="2736850" cy="1223963"/>
          </a:xfrm>
        </p:spPr>
        <p:txBody>
          <a:bodyPr/>
          <a:lstStyle/>
          <a:p>
            <a:pPr marL="0" indent="0" defTabSz="358775" eaLnBrk="1" hangingPunct="1">
              <a:spcBef>
                <a:spcPct val="0"/>
              </a:spcBef>
              <a:spcAft>
                <a:spcPts val="600"/>
              </a:spcAft>
              <a:buFont typeface="Arial" charset="0"/>
              <a:buNone/>
            </a:pPr>
            <a:r>
              <a:rPr lang="lv-LV" altLang="en-US" sz="1800">
                <a:solidFill>
                  <a:srgbClr val="008000"/>
                </a:solidFill>
                <a:latin typeface="Calibri Light" pitchFamily="34" charset="0"/>
              </a:rPr>
              <a:t>Demonstrācijas</a:t>
            </a:r>
            <a:r>
              <a:rPr lang="lv-LV" altLang="en-US" sz="1800">
                <a:latin typeface="Calibri Light" pitchFamily="34" charset="0"/>
              </a:rPr>
              <a:t> rīks </a:t>
            </a:r>
            <a:r>
              <a:rPr lang="lv-LV"/>
              <a:t/>
            </a:r>
            <a:br>
              <a:rPr lang="lv-LV"/>
            </a:br>
            <a:r>
              <a:rPr lang="lv-LV" altLang="en-US" sz="1800">
                <a:latin typeface="Calibri Light" pitchFamily="34" charset="0"/>
              </a:rPr>
              <a:t>(</a:t>
            </a:r>
            <a:r>
              <a:rPr lang="lv-LV" altLang="en-US" sz="1800" i="1">
                <a:latin typeface="Calibri Light" pitchFamily="34" charset="0"/>
              </a:rPr>
              <a:t>Excel</a:t>
            </a:r>
            <a:r>
              <a:rPr lang="lv-LV" altLang="en-US" sz="1800">
                <a:latin typeface="Calibri Light" pitchFamily="34" charset="0"/>
              </a:rPr>
              <a:t>)</a:t>
            </a:r>
            <a:r>
              <a:rPr lang="lv-LV"/>
              <a:t/>
            </a:r>
            <a:br>
              <a:rPr lang="lv-LV"/>
            </a:br>
            <a:r>
              <a:rPr lang="lv-LV" altLang="en-US" sz="1800">
                <a:latin typeface="Calibri Light" pitchFamily="34" charset="0"/>
              </a:rPr>
              <a:t>EEL projektu ekonomiskā pamatojuma aprēķināšanai -tiek piedāvāts </a:t>
            </a:r>
            <a:r>
              <a:rPr lang="lv-LV"/>
              <a:t/>
            </a:r>
            <a:br>
              <a:rPr lang="lv-LV"/>
            </a:br>
            <a:r>
              <a:rPr lang="lv-LV" altLang="en-US" sz="1800">
                <a:latin typeface="Calibri Light" pitchFamily="34" charset="0"/>
              </a:rPr>
              <a:t>EnPC-INTRANS projekta ietvaros -  pieejams lejupielādei vietnē </a:t>
            </a:r>
            <a:r>
              <a:rPr lang="lv-LV" altLang="en-US" sz="1800">
                <a:latin typeface="Calibri Light" pitchFamily="34" charset="0"/>
                <a:hlinkClick r:id="rId3"/>
              </a:rPr>
              <a:t>www.enpc-intrans.eu</a:t>
            </a:r>
            <a:endParaRPr lang="lv-LV" altLang="en-US" sz="1800">
              <a:latin typeface="Calibri Light" pitchFamily="34" charset="0"/>
            </a:endParaRPr>
          </a:p>
          <a:p>
            <a:pPr marL="0" indent="0" defTabSz="358775" eaLnBrk="1" hangingPunct="1">
              <a:spcBef>
                <a:spcPct val="0"/>
              </a:spcBef>
              <a:spcAft>
                <a:spcPts val="600"/>
              </a:spcAft>
              <a:buFont typeface="Arial" charset="0"/>
              <a:buNone/>
            </a:pPr>
            <a:endParaRPr lang="lv-LV" altLang="en-US" sz="1800">
              <a:latin typeface="Calibri Light"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3455988" y="765175"/>
            <a:ext cx="5195887" cy="5726113"/>
          </a:xfrm>
          <a:prstGeom prst="rect">
            <a:avLst/>
          </a:prstGeom>
          <a:noFill/>
          <a:ln w="22225">
            <a:solidFill>
              <a:schemeClr val="tx1">
                <a:lumMod val="85000"/>
                <a:lumOff val="15000"/>
              </a:schemeClr>
            </a:solidFill>
            <a:miter lim="800000"/>
            <a:headEnd/>
            <a:tailEnd/>
          </a:ln>
          <a:effectLst>
            <a:outerShdw blurRad="203200" dist="88900" dir="3600000" algn="ctr" rotWithShape="0">
              <a:schemeClr val="bg1">
                <a:lumMod val="65000"/>
              </a:schemeClr>
            </a:outerShdw>
          </a:effectLs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89"/>
          <p:cNvSpPr>
            <a:spLocks noChangeAspect="1" noChangeArrowheads="1" noTextEdit="1"/>
          </p:cNvSpPr>
          <p:nvPr/>
        </p:nvSpPr>
        <p:spPr bwMode="auto">
          <a:xfrm>
            <a:off x="2286000" y="1169988"/>
            <a:ext cx="4005263" cy="5400675"/>
          </a:xfrm>
          <a:prstGeom prst="rect">
            <a:avLst/>
          </a:prstGeom>
          <a:noFill/>
          <a:ln w="9525">
            <a:noFill/>
            <a:miter lim="800000"/>
            <a:headEnd/>
            <a:tailEnd/>
          </a:ln>
        </p:spPr>
        <p:txBody>
          <a:bodyPr/>
          <a:lstStyle/>
          <a:p>
            <a:endParaRPr lang="en-US"/>
          </a:p>
        </p:txBody>
      </p:sp>
      <p:sp>
        <p:nvSpPr>
          <p:cNvPr id="16387" name="Textfeld 287"/>
          <p:cNvSpPr txBox="1">
            <a:spLocks noChangeArrowheads="1"/>
          </p:cNvSpPr>
          <p:nvPr/>
        </p:nvSpPr>
        <p:spPr bwMode="auto">
          <a:xfrm>
            <a:off x="603250" y="1916113"/>
            <a:ext cx="7929563" cy="2462212"/>
          </a:xfrm>
          <a:prstGeom prst="rect">
            <a:avLst/>
          </a:prstGeom>
          <a:noFill/>
          <a:ln w="9525">
            <a:noFill/>
            <a:miter lim="800000"/>
            <a:headEnd/>
            <a:tailEnd/>
          </a:ln>
        </p:spPr>
        <p:txBody>
          <a:bodyPr>
            <a:spAutoFit/>
          </a:bodyPr>
          <a:lstStyle/>
          <a:p>
            <a:r>
              <a:rPr lang="lv-LV" sz="2200" b="1"/>
              <a:t>Atruna</a:t>
            </a:r>
            <a:endParaRPr lang="lv-LV" sz="2200"/>
          </a:p>
          <a:p>
            <a:r>
              <a:rPr lang="lv-LV" sz="2200"/>
              <a:t>Ne GIZ, ne jebkurš cits konsorcija dalībnieks vai autors nevienā brīdī neuzņemas jebkādu atbildību par jebkura veida bojājumiem vai zaudējumiem, kas var rasties jebkuram saistībā ar šo dokumentu. Eiropas Komisija vai Aģentūras (vai jebkura to pārstāvošā persona) nevar tikt uzskatītas par atbildīgām saistībā ar šajā dokumentā paustās informācijas izmantošanu.</a:t>
            </a:r>
          </a:p>
        </p:txBody>
      </p:sp>
      <p:pic>
        <p:nvPicPr>
          <p:cNvPr id="16388" name="Grafik 5"/>
          <p:cNvPicPr>
            <a:picLocks noChangeAspect="1"/>
          </p:cNvPicPr>
          <p:nvPr/>
        </p:nvPicPr>
        <p:blipFill>
          <a:blip r:embed="rId3" cstate="print"/>
          <a:srcRect/>
          <a:stretch>
            <a:fillRect/>
          </a:stretch>
        </p:blipFill>
        <p:spPr bwMode="auto">
          <a:xfrm>
            <a:off x="663575" y="404813"/>
            <a:ext cx="3973513" cy="1247775"/>
          </a:xfrm>
          <a:prstGeom prst="rect">
            <a:avLst/>
          </a:prstGeom>
          <a:noFill/>
          <a:ln w="9525">
            <a:noFill/>
            <a:miter lim="800000"/>
            <a:headEnd/>
            <a:tailEnd/>
          </a:ln>
        </p:spPr>
      </p:pic>
      <p:pic>
        <p:nvPicPr>
          <p:cNvPr id="16389" name="Picture 10" descr="http://www.e-code.sk/wp-content/uploads/2014/02/newlogo_colour_transparent.png">
            <a:hlinkClick r:id="rId4"/>
          </p:cNvPr>
          <p:cNvPicPr>
            <a:picLocks noChangeAspect="1" noChangeArrowheads="1"/>
          </p:cNvPicPr>
          <p:nvPr/>
        </p:nvPicPr>
        <p:blipFill>
          <a:blip r:embed="rId5" cstate="print"/>
          <a:srcRect/>
          <a:stretch>
            <a:fillRect/>
          </a:stretch>
        </p:blipFill>
        <p:spPr bwMode="auto">
          <a:xfrm>
            <a:off x="971550" y="6276975"/>
            <a:ext cx="684213" cy="352425"/>
          </a:xfrm>
          <a:prstGeom prst="rect">
            <a:avLst/>
          </a:prstGeom>
          <a:noFill/>
          <a:ln w="9525">
            <a:noFill/>
            <a:miter lim="800000"/>
            <a:headEnd/>
            <a:tailEnd/>
          </a:ln>
        </p:spPr>
      </p:pic>
      <p:pic>
        <p:nvPicPr>
          <p:cNvPr id="16390" name="Picture 16" descr="http://www.regions4greengrowth.eu/as_r4gg/img/partners/prahova.png?">
            <a:hlinkClick r:id="rId6"/>
          </p:cNvPr>
          <p:cNvPicPr>
            <a:picLocks noChangeAspect="1" noChangeArrowheads="1"/>
          </p:cNvPicPr>
          <p:nvPr/>
        </p:nvPicPr>
        <p:blipFill>
          <a:blip r:embed="rId7" cstate="print"/>
          <a:srcRect/>
          <a:stretch>
            <a:fillRect/>
          </a:stretch>
        </p:blipFill>
        <p:spPr bwMode="auto">
          <a:xfrm>
            <a:off x="165100" y="6335713"/>
            <a:ext cx="641350" cy="354012"/>
          </a:xfrm>
          <a:prstGeom prst="rect">
            <a:avLst/>
          </a:prstGeom>
          <a:noFill/>
          <a:ln w="9525">
            <a:noFill/>
            <a:miter lim="800000"/>
            <a:headEnd/>
            <a:tailEnd/>
          </a:ln>
        </p:spPr>
      </p:pic>
      <p:pic>
        <p:nvPicPr>
          <p:cNvPr id="16391" name="Picture 17">
            <a:hlinkClick r:id="rId8"/>
          </p:cNvPr>
          <p:cNvPicPr>
            <a:picLocks noChangeAspect="1"/>
          </p:cNvPicPr>
          <p:nvPr/>
        </p:nvPicPr>
        <p:blipFill>
          <a:blip r:embed="rId9" cstate="print"/>
          <a:srcRect/>
          <a:stretch>
            <a:fillRect/>
          </a:stretch>
        </p:blipFill>
        <p:spPr bwMode="auto">
          <a:xfrm>
            <a:off x="2649538" y="6327775"/>
            <a:ext cx="1108075" cy="352425"/>
          </a:xfrm>
          <a:prstGeom prst="rect">
            <a:avLst/>
          </a:prstGeom>
          <a:noFill/>
          <a:ln w="9525">
            <a:noFill/>
            <a:miter lim="800000"/>
            <a:headEnd/>
            <a:tailEnd/>
          </a:ln>
        </p:spPr>
      </p:pic>
      <p:pic>
        <p:nvPicPr>
          <p:cNvPr id="16392" name="Picture 3"/>
          <p:cNvPicPr>
            <a:picLocks noChangeAspect="1" noChangeArrowheads="1"/>
          </p:cNvPicPr>
          <p:nvPr/>
        </p:nvPicPr>
        <p:blipFill>
          <a:blip r:embed="rId10" cstate="print"/>
          <a:srcRect/>
          <a:stretch>
            <a:fillRect/>
          </a:stretch>
        </p:blipFill>
        <p:spPr bwMode="auto">
          <a:xfrm>
            <a:off x="3757613" y="6116638"/>
            <a:ext cx="792162" cy="792162"/>
          </a:xfrm>
          <a:prstGeom prst="rect">
            <a:avLst/>
          </a:prstGeom>
          <a:noFill/>
          <a:ln w="9525">
            <a:noFill/>
            <a:miter lim="800000"/>
            <a:headEnd/>
            <a:tailEnd/>
          </a:ln>
        </p:spPr>
      </p:pic>
      <p:pic>
        <p:nvPicPr>
          <p:cNvPr id="16393" name="Picture 6" descr="http://www.google.de/url?source=imglanding&amp;ct=img&amp;q=http://www.big-east.eu/consortium/logo_eihp.jpg&amp;sa=X&amp;ei=-VppVbaHCuWC7gag14HYCQ&amp;ved=0CAkQ8wc&amp;usg=AFQjCNHmKt2FldDBCFwB_Dq8dn_F7SDhqg"/>
          <p:cNvPicPr>
            <a:picLocks noChangeAspect="1" noChangeArrowheads="1"/>
          </p:cNvPicPr>
          <p:nvPr/>
        </p:nvPicPr>
        <p:blipFill>
          <a:blip r:embed="rId11" cstate="print"/>
          <a:srcRect/>
          <a:stretch>
            <a:fillRect/>
          </a:stretch>
        </p:blipFill>
        <p:spPr bwMode="auto">
          <a:xfrm>
            <a:off x="1763713" y="6273800"/>
            <a:ext cx="769937" cy="352425"/>
          </a:xfrm>
          <a:prstGeom prst="rect">
            <a:avLst/>
          </a:prstGeom>
          <a:noFill/>
          <a:ln w="9525">
            <a:noFill/>
            <a:miter lim="800000"/>
            <a:headEnd/>
            <a:tailEnd/>
          </a:ln>
        </p:spPr>
      </p:pic>
      <p:pic>
        <p:nvPicPr>
          <p:cNvPr id="16394" name="Picture 6"/>
          <p:cNvPicPr>
            <a:picLocks noChangeAspect="1" noChangeArrowheads="1"/>
          </p:cNvPicPr>
          <p:nvPr/>
        </p:nvPicPr>
        <p:blipFill>
          <a:blip r:embed="rId12" cstate="print"/>
          <a:srcRect/>
          <a:stretch>
            <a:fillRect/>
          </a:stretch>
        </p:blipFill>
        <p:spPr bwMode="auto">
          <a:xfrm>
            <a:off x="7843838" y="6369050"/>
            <a:ext cx="615950" cy="320675"/>
          </a:xfrm>
          <a:prstGeom prst="rect">
            <a:avLst/>
          </a:prstGeom>
          <a:noFill/>
          <a:ln w="9525">
            <a:noFill/>
            <a:miter lim="800000"/>
            <a:headEnd/>
            <a:tailEnd/>
          </a:ln>
        </p:spPr>
      </p:pic>
      <p:pic>
        <p:nvPicPr>
          <p:cNvPr id="16395" name="Picture 7"/>
          <p:cNvPicPr>
            <a:picLocks noChangeAspect="1" noChangeArrowheads="1"/>
          </p:cNvPicPr>
          <p:nvPr/>
        </p:nvPicPr>
        <p:blipFill>
          <a:blip r:embed="rId13" cstate="print"/>
          <a:srcRect/>
          <a:stretch>
            <a:fillRect/>
          </a:stretch>
        </p:blipFill>
        <p:spPr bwMode="auto">
          <a:xfrm>
            <a:off x="8477250" y="6269038"/>
            <a:ext cx="547688" cy="428625"/>
          </a:xfrm>
          <a:prstGeom prst="rect">
            <a:avLst/>
          </a:prstGeom>
          <a:noFill/>
          <a:ln w="9525">
            <a:noFill/>
            <a:miter lim="800000"/>
            <a:headEnd/>
            <a:tailEnd/>
          </a:ln>
        </p:spPr>
      </p:pic>
      <p:pic>
        <p:nvPicPr>
          <p:cNvPr id="16396" name="Grafik 14"/>
          <p:cNvPicPr>
            <a:picLocks noChangeAspect="1"/>
          </p:cNvPicPr>
          <p:nvPr/>
        </p:nvPicPr>
        <p:blipFill>
          <a:blip r:embed="rId14" cstate="print"/>
          <a:srcRect/>
          <a:stretch>
            <a:fillRect/>
          </a:stretch>
        </p:blipFill>
        <p:spPr bwMode="auto">
          <a:xfrm>
            <a:off x="6464300" y="6353175"/>
            <a:ext cx="1322388" cy="338138"/>
          </a:xfrm>
          <a:prstGeom prst="rect">
            <a:avLst/>
          </a:prstGeom>
          <a:noFill/>
          <a:ln w="9525">
            <a:noFill/>
            <a:miter lim="800000"/>
            <a:headEnd/>
            <a:tailEnd/>
          </a:ln>
        </p:spPr>
      </p:pic>
      <p:pic>
        <p:nvPicPr>
          <p:cNvPr id="16397" name="Picture 2"/>
          <p:cNvPicPr>
            <a:picLocks noChangeAspect="1" noChangeArrowheads="1"/>
          </p:cNvPicPr>
          <p:nvPr/>
        </p:nvPicPr>
        <p:blipFill>
          <a:blip r:embed="rId15" cstate="print"/>
          <a:srcRect/>
          <a:stretch>
            <a:fillRect/>
          </a:stretch>
        </p:blipFill>
        <p:spPr bwMode="auto">
          <a:xfrm>
            <a:off x="5608638" y="6057900"/>
            <a:ext cx="800100" cy="800100"/>
          </a:xfrm>
          <a:prstGeom prst="rect">
            <a:avLst/>
          </a:prstGeom>
          <a:noFill/>
          <a:ln w="9525">
            <a:noFill/>
            <a:miter lim="800000"/>
            <a:headEnd/>
            <a:tailEnd/>
          </a:ln>
        </p:spPr>
      </p:pic>
      <p:sp>
        <p:nvSpPr>
          <p:cNvPr id="16398" name="AutoShape 11" descr="http://www.aegis-itn.eu/fileadmin/user_upload/logo-EU.jpg"/>
          <p:cNvSpPr>
            <a:spLocks noChangeAspect="1" noChangeArrowheads="1"/>
          </p:cNvSpPr>
          <p:nvPr/>
        </p:nvSpPr>
        <p:spPr bwMode="auto">
          <a:xfrm>
            <a:off x="77788" y="-166688"/>
            <a:ext cx="19526250" cy="13011151"/>
          </a:xfrm>
          <a:prstGeom prst="rect">
            <a:avLst/>
          </a:prstGeom>
          <a:noFill/>
          <a:ln w="9525">
            <a:noFill/>
            <a:miter lim="800000"/>
            <a:headEnd/>
            <a:tailEnd/>
          </a:ln>
        </p:spPr>
        <p:txBody>
          <a:bodyPr/>
          <a:lstStyle/>
          <a:p>
            <a:endParaRPr lang="en-US" altLang="en-US"/>
          </a:p>
        </p:txBody>
      </p:sp>
      <p:sp>
        <p:nvSpPr>
          <p:cNvPr id="16399" name="Rechteck 4"/>
          <p:cNvSpPr>
            <a:spLocks noChangeArrowheads="1"/>
          </p:cNvSpPr>
          <p:nvPr/>
        </p:nvSpPr>
        <p:spPr bwMode="auto">
          <a:xfrm>
            <a:off x="4787900" y="6680200"/>
            <a:ext cx="211138" cy="177800"/>
          </a:xfrm>
          <a:prstGeom prst="rect">
            <a:avLst/>
          </a:prstGeom>
          <a:solidFill>
            <a:schemeClr val="bg1"/>
          </a:solidFill>
          <a:ln w="9525" algn="ctr">
            <a:solidFill>
              <a:schemeClr val="bg1"/>
            </a:solidFill>
            <a:round/>
            <a:headEnd/>
            <a:tailEnd/>
          </a:ln>
        </p:spPr>
        <p:txBody>
          <a:bodyPr/>
          <a:lstStyle/>
          <a:p>
            <a:pPr eaLnBrk="0" hangingPunct="0"/>
            <a:endParaRPr lang="en-US" altLang="en-US">
              <a:solidFill>
                <a:schemeClr val="tx2"/>
              </a:solidFill>
              <a:latin typeface="Arial" charset="0"/>
            </a:endParaRPr>
          </a:p>
        </p:txBody>
      </p:sp>
      <p:pic>
        <p:nvPicPr>
          <p:cNvPr id="16400" name="Picture 3"/>
          <p:cNvPicPr>
            <a:picLocks noChangeAspect="1" noChangeArrowheads="1"/>
          </p:cNvPicPr>
          <p:nvPr/>
        </p:nvPicPr>
        <p:blipFill>
          <a:blip r:embed="rId16" cstate="print"/>
          <a:srcRect/>
          <a:stretch>
            <a:fillRect/>
          </a:stretch>
        </p:blipFill>
        <p:spPr bwMode="auto">
          <a:xfrm>
            <a:off x="4549775" y="6321425"/>
            <a:ext cx="896938" cy="414338"/>
          </a:xfrm>
          <a:prstGeom prst="rect">
            <a:avLst/>
          </a:prstGeom>
          <a:noFill/>
          <a:ln w="9525">
            <a:noFill/>
            <a:miter lim="800000"/>
            <a:headEnd/>
            <a:tailEnd/>
          </a:ln>
        </p:spPr>
      </p:pic>
      <p:pic>
        <p:nvPicPr>
          <p:cNvPr id="16401" name="Grafik 1"/>
          <p:cNvPicPr>
            <a:picLocks noChangeAspect="1"/>
          </p:cNvPicPr>
          <p:nvPr/>
        </p:nvPicPr>
        <p:blipFill>
          <a:blip r:embed="rId17" cstate="print"/>
          <a:srcRect/>
          <a:stretch>
            <a:fillRect/>
          </a:stretch>
        </p:blipFill>
        <p:spPr bwMode="auto">
          <a:xfrm>
            <a:off x="0" y="4737100"/>
            <a:ext cx="9144000" cy="1316038"/>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28"/>
          <p:cNvSpPr>
            <a:spLocks noGrp="1"/>
          </p:cNvSpPr>
          <p:nvPr>
            <p:ph type="title"/>
          </p:nvPr>
        </p:nvSpPr>
        <p:spPr>
          <a:xfrm>
            <a:off x="0" y="0"/>
            <a:ext cx="9144000" cy="981075"/>
          </a:xfrm>
        </p:spPr>
        <p:txBody>
          <a:bodyPr/>
          <a:lstStyle/>
          <a:p>
            <a:pPr eaLnBrk="1" hangingPunct="1"/>
            <a:r>
              <a:rPr lang="lv-LV" altLang="en-US">
                <a:latin typeface="Calibri Light" pitchFamily="34" charset="0"/>
              </a:rPr>
              <a:t>Stratēģijas izstrāde</a:t>
            </a:r>
          </a:p>
        </p:txBody>
      </p:sp>
      <p:sp>
        <p:nvSpPr>
          <p:cNvPr id="36867" name="Inhaltsplatzhalter 2"/>
          <p:cNvSpPr txBox="1">
            <a:spLocks/>
          </p:cNvSpPr>
          <p:nvPr/>
        </p:nvSpPr>
        <p:spPr bwMode="auto">
          <a:xfrm>
            <a:off x="250825" y="1268413"/>
            <a:ext cx="2160588" cy="865187"/>
          </a:xfrm>
          <a:prstGeom prst="rect">
            <a:avLst/>
          </a:prstGeom>
          <a:noFill/>
          <a:ln w="9525">
            <a:noFill/>
            <a:miter lim="800000"/>
            <a:headEnd/>
            <a:tailEnd/>
          </a:ln>
        </p:spPr>
        <p:txBody>
          <a:bodyPr lIns="36000" tIns="0" rIns="0" bIns="0"/>
          <a:lstStyle/>
          <a:p>
            <a:pPr defTabSz="358775" eaLnBrk="0" hangingPunct="0">
              <a:spcBef>
                <a:spcPts val="1200"/>
              </a:spcBef>
              <a:buClr>
                <a:srgbClr val="009A46"/>
              </a:buClr>
              <a:buFont typeface="Arial" charset="0"/>
              <a:buNone/>
            </a:pPr>
            <a:r>
              <a:rPr lang="lv-LV" altLang="en-US">
                <a:solidFill>
                  <a:srgbClr val="008000"/>
                </a:solidFill>
                <a:latin typeface="Calibri Light" pitchFamily="34" charset="0"/>
              </a:rPr>
              <a:t>Vissvarīgākais jautājums</a:t>
            </a:r>
            <a:r>
              <a:rPr lang="lv-LV"/>
              <a:t> </a:t>
            </a:r>
            <a:r>
              <a:rPr lang="lv-LV" altLang="en-US">
                <a:latin typeface="Calibri Light" pitchFamily="34" charset="0"/>
              </a:rPr>
              <a:t>ir - vai ēkas īpašniekam izdevīgāk ir pašam īstenot </a:t>
            </a:r>
            <a:r>
              <a:rPr lang="lv-LV"/>
              <a:t/>
            </a:r>
            <a:br>
              <a:rPr lang="lv-LV"/>
            </a:br>
            <a:r>
              <a:rPr lang="lv-LV" altLang="en-US">
                <a:latin typeface="Calibri Light" pitchFamily="34" charset="0"/>
              </a:rPr>
              <a:t>projektu </a:t>
            </a:r>
            <a:r>
              <a:rPr lang="lv-LV"/>
              <a:t/>
            </a:r>
            <a:br>
              <a:rPr lang="lv-LV"/>
            </a:br>
            <a:r>
              <a:rPr lang="lv-LV" altLang="en-US">
                <a:latin typeface="Calibri Light" pitchFamily="34" charset="0"/>
              </a:rPr>
              <a:t>(par budžeta līdzekļiem), vai arī </a:t>
            </a:r>
            <a:r>
              <a:rPr lang="lv-LV"/>
              <a:t/>
            </a:r>
            <a:br>
              <a:rPr lang="lv-LV"/>
            </a:br>
            <a:r>
              <a:rPr lang="lv-LV" altLang="en-US">
                <a:latin typeface="Calibri Light" pitchFamily="34" charset="0"/>
              </a:rPr>
              <a:t>to realizēt, izmantojot EEL (ESKO finansēts)</a:t>
            </a:r>
          </a:p>
        </p:txBody>
      </p:sp>
      <p:pic>
        <p:nvPicPr>
          <p:cNvPr id="36868" name="Grafik 4"/>
          <p:cNvPicPr>
            <a:picLocks noChangeAspect="1"/>
          </p:cNvPicPr>
          <p:nvPr/>
        </p:nvPicPr>
        <p:blipFill>
          <a:blip r:embed="rId2" cstate="print"/>
          <a:srcRect/>
          <a:stretch>
            <a:fillRect/>
          </a:stretch>
        </p:blipFill>
        <p:spPr bwMode="auto">
          <a:xfrm>
            <a:off x="7264400" y="38100"/>
            <a:ext cx="1833563" cy="576263"/>
          </a:xfrm>
          <a:prstGeom prst="rect">
            <a:avLst/>
          </a:prstGeom>
          <a:noFill/>
          <a:ln w="9525">
            <a:noFill/>
            <a:miter lim="800000"/>
            <a:headEnd/>
            <a:tailEnd/>
          </a:ln>
        </p:spPr>
      </p:pic>
      <p:sp>
        <p:nvSpPr>
          <p:cNvPr id="7" name="Foliennummernplatzhalter 14"/>
          <p:cNvSpPr>
            <a:spLocks noGrp="1"/>
          </p:cNvSpPr>
          <p:nvPr>
            <p:ph type="sldNum" sz="quarter" idx="10"/>
          </p:nvPr>
        </p:nvSpPr>
        <p:spPr bwMode="auto">
          <a:xfrm>
            <a:off x="7010400" y="6648450"/>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lv-LV" altLang="en-US" dirty="0">
                <a:solidFill>
                  <a:srgbClr val="009A46"/>
                </a:solidFill>
                <a:latin typeface="Calibri Light" panose="020F0302020204030204" pitchFamily="34" charset="0"/>
              </a:rPr>
              <a:t>Slaids Nr. </a:t>
            </a:r>
            <a:fld id="{CF02FB78-2BFD-4B8A-A7EC-D5F2EFE847A2}" type="slidenum">
              <a:rPr lang="en-US" altLang="en-US" smtClean="0">
                <a:solidFill>
                  <a:srgbClr val="009A46"/>
                </a:solidFill>
                <a:latin typeface="Calibri Light" panose="020F0302020204030204" pitchFamily="34" charset="0"/>
              </a:rPr>
              <a:pPr fontAlgn="base">
                <a:spcBef>
                  <a:spcPct val="0"/>
                </a:spcBef>
                <a:spcAft>
                  <a:spcPct val="0"/>
                </a:spcAft>
                <a:defRPr/>
              </a:pPr>
              <a:t>20</a:t>
            </a:fld>
            <a:endParaRPr lang="lv-LV" altLang="en-US" dirty="0">
              <a:solidFill>
                <a:srgbClr val="009A46"/>
              </a:solidFill>
              <a:latin typeface="Calibri Light" panose="020F0302020204030204" pitchFamily="34" charset="0"/>
            </a:endParaRPr>
          </a:p>
        </p:txBody>
      </p:sp>
      <p:pic>
        <p:nvPicPr>
          <p:cNvPr id="9" name="Picture 8"/>
          <p:cNvPicPr/>
          <p:nvPr/>
        </p:nvPicPr>
        <p:blipFill>
          <a:blip r:embed="rId3" cstate="print"/>
          <a:srcRect l="42706" t="18451" r="16192" b="13212"/>
          <a:stretch>
            <a:fillRect/>
          </a:stretch>
        </p:blipFill>
        <p:spPr bwMode="auto">
          <a:xfrm>
            <a:off x="2195736" y="620688"/>
            <a:ext cx="6768752" cy="554461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28"/>
          <p:cNvSpPr>
            <a:spLocks noGrp="1"/>
          </p:cNvSpPr>
          <p:nvPr>
            <p:ph type="title"/>
          </p:nvPr>
        </p:nvSpPr>
        <p:spPr>
          <a:xfrm>
            <a:off x="107950" y="0"/>
            <a:ext cx="9001125" cy="981075"/>
          </a:xfrm>
        </p:spPr>
        <p:txBody>
          <a:bodyPr/>
          <a:lstStyle/>
          <a:p>
            <a:pPr eaLnBrk="1" hangingPunct="1"/>
            <a:r>
              <a:rPr lang="lv-LV" altLang="en-US">
                <a:latin typeface="Calibri Light" pitchFamily="34" charset="0"/>
              </a:rPr>
              <a:t>EEL projekta vērtības nodrošināšana</a:t>
            </a:r>
            <a:endParaRPr lang="de-DE" altLang="en-US">
              <a:latin typeface="Calibri Light" pitchFamily="34" charset="0"/>
            </a:endParaRPr>
          </a:p>
        </p:txBody>
      </p:sp>
      <p:sp>
        <p:nvSpPr>
          <p:cNvPr id="44035" name="Foliennummernplatzhalter 14"/>
          <p:cNvSpPr>
            <a:spLocks noGrp="1"/>
          </p:cNvSpPr>
          <p:nvPr>
            <p:ph type="sldNum" sz="quarter" idx="10"/>
          </p:nvPr>
        </p:nvSpPr>
        <p:spPr bwMode="auto">
          <a:xfrm>
            <a:off x="7010400" y="6661150"/>
            <a:ext cx="2133600" cy="1968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ltLang="en-US" dirty="0"/>
              <a:t>Sl</a:t>
            </a:r>
            <a:r>
              <a:rPr lang="lv-LV" altLang="en-US" dirty="0" err="1"/>
              <a:t>aids</a:t>
            </a:r>
            <a:r>
              <a:rPr lang="lv-LV" altLang="en-US" dirty="0"/>
              <a:t> Nr.</a:t>
            </a:r>
            <a:r>
              <a:rPr lang="de-DE" altLang="en-US" dirty="0"/>
              <a:t> </a:t>
            </a:r>
            <a:fld id="{B5F6063D-172A-44C7-BB9F-86DAAA143968}" type="slidenum">
              <a:rPr lang="de-DE" altLang="en-US" smtClean="0"/>
              <a:pPr fontAlgn="base">
                <a:spcBef>
                  <a:spcPct val="0"/>
                </a:spcBef>
                <a:spcAft>
                  <a:spcPct val="0"/>
                </a:spcAft>
                <a:defRPr/>
              </a:pPr>
              <a:t>21</a:t>
            </a:fld>
            <a:endParaRPr lang="de-DE" altLang="en-US" dirty="0"/>
          </a:p>
        </p:txBody>
      </p:sp>
      <p:graphicFrame>
        <p:nvGraphicFramePr>
          <p:cNvPr id="2" name="Diagram 1"/>
          <p:cNvGraphicFramePr/>
          <p:nvPr>
            <p:extLst>
              <p:ext uri="{D42A27DB-BD31-4B8C-83A1-F6EECF244321}">
                <p14:modId xmlns="" xmlns:p14="http://schemas.microsoft.com/office/powerpoint/2010/main" val="680649056"/>
              </p:ext>
            </p:extLst>
          </p:nvPr>
        </p:nvGraphicFramePr>
        <p:xfrm>
          <a:off x="1403350" y="1125538"/>
          <a:ext cx="7345363" cy="512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5061" name="Grafik 4"/>
          <p:cNvPicPr>
            <a:picLocks noChangeAspect="1"/>
          </p:cNvPicPr>
          <p:nvPr/>
        </p:nvPicPr>
        <p:blipFill>
          <a:blip r:embed="rId7" cstate="print"/>
          <a:srcRect/>
          <a:stretch>
            <a:fillRect/>
          </a:stretch>
        </p:blipFill>
        <p:spPr bwMode="auto">
          <a:xfrm>
            <a:off x="7264400" y="38100"/>
            <a:ext cx="1833563" cy="576263"/>
          </a:xfrm>
          <a:prstGeom prst="rect">
            <a:avLst/>
          </a:prstGeom>
          <a:noFill/>
          <a:ln w="9525">
            <a:noFill/>
            <a:miter lim="800000"/>
            <a:headEnd/>
            <a:tailEnd/>
          </a:ln>
        </p:spPr>
      </p:pic>
      <p:sp>
        <p:nvSpPr>
          <p:cNvPr id="45062" name="Textfeld 5"/>
          <p:cNvSpPr txBox="1">
            <a:spLocks noChangeArrowheads="1"/>
          </p:cNvSpPr>
          <p:nvPr/>
        </p:nvSpPr>
        <p:spPr bwMode="auto">
          <a:xfrm>
            <a:off x="192088" y="890588"/>
            <a:ext cx="3538148" cy="461665"/>
          </a:xfrm>
          <a:prstGeom prst="rect">
            <a:avLst/>
          </a:prstGeom>
          <a:noFill/>
          <a:ln w="9525">
            <a:noFill/>
            <a:miter lim="800000"/>
            <a:headEnd/>
            <a:tailEnd/>
          </a:ln>
        </p:spPr>
        <p:txBody>
          <a:bodyPr wrap="none">
            <a:spAutoFit/>
          </a:bodyPr>
          <a:lstStyle/>
          <a:p>
            <a:r>
              <a:rPr lang="lv-LV" sz="2400" dirty="0" smtClean="0">
                <a:solidFill>
                  <a:srgbClr val="008000"/>
                </a:solidFill>
                <a:latin typeface="Calibri Light" pitchFamily="34" charset="0"/>
              </a:rPr>
              <a:t>Šīs prezentācijas saturs:</a:t>
            </a:r>
            <a:endParaRPr lang="en-GB" sz="2400" dirty="0">
              <a:solidFill>
                <a:srgbClr val="008000"/>
              </a:solidFill>
              <a:latin typeface="Calibri Light"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4652963"/>
            <a:ext cx="4716463" cy="704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83" name="Titel 28"/>
          <p:cNvSpPr>
            <a:spLocks noGrp="1"/>
          </p:cNvSpPr>
          <p:nvPr>
            <p:ph type="title"/>
          </p:nvPr>
        </p:nvSpPr>
        <p:spPr>
          <a:xfrm>
            <a:off x="107950" y="0"/>
            <a:ext cx="9001125" cy="981075"/>
          </a:xfrm>
        </p:spPr>
        <p:txBody>
          <a:bodyPr/>
          <a:lstStyle/>
          <a:p>
            <a:pPr eaLnBrk="1" hangingPunct="1"/>
            <a:r>
              <a:rPr lang="lv-LV" altLang="en-US">
                <a:latin typeface="Calibri Light" pitchFamily="34" charset="0"/>
              </a:rPr>
              <a:t>Ietaupījumu mērīšana </a:t>
            </a:r>
            <a:r>
              <a:rPr lang="lv-LV"/>
              <a:t/>
            </a:r>
            <a:br>
              <a:rPr lang="lv-LV"/>
            </a:br>
            <a:r>
              <a:rPr lang="lv-LV" altLang="en-US">
                <a:latin typeface="Calibri Light" pitchFamily="34" charset="0"/>
              </a:rPr>
              <a:t>un pārbaude</a:t>
            </a:r>
          </a:p>
        </p:txBody>
      </p:sp>
      <p:sp>
        <p:nvSpPr>
          <p:cNvPr id="10244" name="Foliennummernplatzhalter 14"/>
          <p:cNvSpPr>
            <a:spLocks noGrp="1"/>
          </p:cNvSpPr>
          <p:nvPr>
            <p:ph type="sldNum" sz="quarter" idx="10"/>
          </p:nvPr>
        </p:nvSpPr>
        <p:spPr bwMode="auto">
          <a:xfrm>
            <a:off x="7010400" y="6661150"/>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lv-LV" altLang="en-US" dirty="0">
                <a:solidFill>
                  <a:srgbClr val="009A46"/>
                </a:solidFill>
                <a:latin typeface="Calibri Light" panose="020F0302020204030204" pitchFamily="34" charset="0"/>
              </a:rPr>
              <a:t>Slaids Nr. </a:t>
            </a:r>
            <a:fld id="{B12B0A72-698E-4C64-8757-884561DC3DCD}" type="slidenum">
              <a:rPr lang="de-DE" altLang="en-US" smtClean="0">
                <a:solidFill>
                  <a:srgbClr val="009A46"/>
                </a:solidFill>
                <a:latin typeface="Calibri Light" panose="020F0302020204030204" pitchFamily="34" charset="0"/>
              </a:rPr>
              <a:pPr fontAlgn="base">
                <a:spcBef>
                  <a:spcPct val="0"/>
                </a:spcBef>
                <a:spcAft>
                  <a:spcPct val="0"/>
                </a:spcAft>
                <a:defRPr/>
              </a:pPr>
              <a:t>22</a:t>
            </a:fld>
            <a:endParaRPr lang="lv-LV" altLang="en-US" dirty="0">
              <a:solidFill>
                <a:srgbClr val="009A46"/>
              </a:solidFill>
              <a:latin typeface="Calibri Light" panose="020F0302020204030204" pitchFamily="34" charset="0"/>
            </a:endParaRPr>
          </a:p>
        </p:txBody>
      </p:sp>
      <p:pic>
        <p:nvPicPr>
          <p:cNvPr id="46085" name="Grafik 4"/>
          <p:cNvPicPr>
            <a:picLocks noChangeAspect="1"/>
          </p:cNvPicPr>
          <p:nvPr/>
        </p:nvPicPr>
        <p:blipFill>
          <a:blip r:embed="rId2" cstate="print"/>
          <a:srcRect/>
          <a:stretch>
            <a:fillRect/>
          </a:stretch>
        </p:blipFill>
        <p:spPr bwMode="auto">
          <a:xfrm>
            <a:off x="7264400" y="38100"/>
            <a:ext cx="1833563" cy="576263"/>
          </a:xfrm>
          <a:prstGeom prst="rect">
            <a:avLst/>
          </a:prstGeom>
          <a:noFill/>
          <a:ln w="9525">
            <a:noFill/>
            <a:miter lim="800000"/>
            <a:headEnd/>
            <a:tailEnd/>
          </a:ln>
        </p:spPr>
      </p:pic>
      <p:sp>
        <p:nvSpPr>
          <p:cNvPr id="46086" name="Textfeld 1"/>
          <p:cNvSpPr txBox="1">
            <a:spLocks noChangeArrowheads="1"/>
          </p:cNvSpPr>
          <p:nvPr/>
        </p:nvSpPr>
        <p:spPr bwMode="auto">
          <a:xfrm>
            <a:off x="4910138" y="730250"/>
            <a:ext cx="3671887" cy="800100"/>
          </a:xfrm>
          <a:prstGeom prst="rect">
            <a:avLst/>
          </a:prstGeom>
          <a:noFill/>
          <a:ln w="9525">
            <a:solidFill>
              <a:schemeClr val="tx1"/>
            </a:solidFill>
            <a:miter lim="800000"/>
            <a:headEnd/>
            <a:tailEnd/>
          </a:ln>
        </p:spPr>
        <p:txBody>
          <a:bodyPr>
            <a:spAutoFit/>
          </a:bodyPr>
          <a:lstStyle/>
          <a:p>
            <a:pPr algn="ctr"/>
            <a:r>
              <a:rPr lang="lv-LV" altLang="en-US" sz="1400">
                <a:latin typeface="Calibri Light" pitchFamily="34" charset="0"/>
              </a:rPr>
              <a:t>Sākums:</a:t>
            </a:r>
            <a:r>
              <a:rPr lang="lv-LV"/>
              <a:t/>
            </a:r>
            <a:br>
              <a:rPr lang="lv-LV"/>
            </a:br>
            <a:r>
              <a:rPr lang="lv-LV"/>
              <a:t>Datu </a:t>
            </a:r>
            <a:r>
              <a:rPr lang="lv-LV" altLang="en-US" sz="1400">
                <a:latin typeface="Calibri Light" pitchFamily="34" charset="0"/>
              </a:rPr>
              <a:t>apkopošana un enerģijas </a:t>
            </a:r>
            <a:r>
              <a:rPr lang="lv-LV"/>
              <a:t/>
            </a:r>
            <a:br>
              <a:rPr lang="lv-LV"/>
            </a:br>
            <a:r>
              <a:rPr lang="lv-LV" altLang="en-US" sz="1400">
                <a:latin typeface="Calibri Light" pitchFamily="34" charset="0"/>
              </a:rPr>
              <a:t>patēriņa rēķinu saraksts</a:t>
            </a:r>
          </a:p>
        </p:txBody>
      </p:sp>
      <p:sp>
        <p:nvSpPr>
          <p:cNvPr id="7" name="Textfeld 6"/>
          <p:cNvSpPr txBox="1"/>
          <p:nvPr/>
        </p:nvSpPr>
        <p:spPr>
          <a:xfrm>
            <a:off x="4899025" y="2293938"/>
            <a:ext cx="3671888" cy="3292475"/>
          </a:xfrm>
          <a:prstGeom prst="rect">
            <a:avLst/>
          </a:prstGeom>
          <a:solidFill>
            <a:schemeClr val="accent5">
              <a:lumMod val="20000"/>
              <a:lumOff val="80000"/>
            </a:schemeClr>
          </a:solidFill>
          <a:ln>
            <a:solidFill>
              <a:schemeClr val="tx1"/>
            </a:solidFill>
          </a:ln>
        </p:spPr>
        <p:txBody>
          <a:bodyPr>
            <a:spAutoFit/>
          </a:bodyPr>
          <a:lstStyle/>
          <a:p>
            <a:pPr algn="ctr">
              <a:defRPr/>
            </a:pPr>
            <a:r>
              <a:rPr/>
              <a:t/>
            </a:r>
            <a:br>
              <a:rPr/>
            </a:br>
            <a:r>
              <a:rPr/>
              <a:t/>
            </a:r>
            <a:br>
              <a:rPr/>
            </a:br>
            <a:r>
              <a:rPr/>
              <a:t/>
            </a:r>
            <a:br>
              <a:rPr/>
            </a:br>
            <a:endParaRPr lang="lv-LV" sz="1600" dirty="0">
              <a:latin typeface="Calibri Light" panose="020F0302020204030204" pitchFamily="34" charset="0"/>
            </a:endParaRPr>
          </a:p>
          <a:p>
            <a:pPr algn="ctr">
              <a:defRPr/>
            </a:pPr>
            <a:r>
              <a:rPr/>
              <a:t/>
            </a:r>
            <a:br>
              <a:rPr/>
            </a:br>
            <a:r>
              <a:rPr/>
              <a:t/>
            </a:r>
            <a:br>
              <a:rPr/>
            </a:br>
            <a:endParaRPr lang="lv-LV" sz="1600" dirty="0">
              <a:latin typeface="Calibri Light" panose="020F0302020204030204" pitchFamily="34" charset="0"/>
            </a:endParaRPr>
          </a:p>
          <a:p>
            <a:pPr algn="ctr">
              <a:defRPr/>
            </a:pPr>
            <a:endParaRPr lang="lv-LV" sz="1600" dirty="0">
              <a:latin typeface="Calibri Light" panose="020F0302020204030204" pitchFamily="34" charset="0"/>
            </a:endParaRPr>
          </a:p>
          <a:p>
            <a:pPr algn="ctr">
              <a:defRPr/>
            </a:pPr>
            <a:endParaRPr lang="lv-LV" sz="1600" dirty="0">
              <a:latin typeface="Calibri Light" panose="020F0302020204030204" pitchFamily="34" charset="0"/>
            </a:endParaRPr>
          </a:p>
          <a:p>
            <a:pPr algn="ctr">
              <a:defRPr/>
            </a:pPr>
            <a:endParaRPr lang="lv-LV" sz="1600" dirty="0">
              <a:latin typeface="Calibri Light" panose="020F0302020204030204" pitchFamily="34" charset="0"/>
            </a:endParaRPr>
          </a:p>
          <a:p>
            <a:pPr algn="ctr">
              <a:defRPr/>
            </a:pPr>
            <a:endParaRPr lang="lv-LV" sz="1600" dirty="0">
              <a:latin typeface="Calibri Light" panose="020F0302020204030204" pitchFamily="34" charset="0"/>
            </a:endParaRPr>
          </a:p>
          <a:p>
            <a:pPr algn="ctr">
              <a:defRPr/>
            </a:pPr>
            <a:endParaRPr lang="lv-LV" sz="1600" dirty="0">
              <a:latin typeface="Calibri Light" panose="020F0302020204030204" pitchFamily="34" charset="0"/>
            </a:endParaRPr>
          </a:p>
          <a:p>
            <a:pPr algn="ctr">
              <a:defRPr/>
            </a:pPr>
            <a:endParaRPr lang="lv-LV" sz="1600" dirty="0">
              <a:latin typeface="Calibri Light" panose="020F0302020204030204" pitchFamily="34" charset="0"/>
            </a:endParaRPr>
          </a:p>
        </p:txBody>
      </p:sp>
      <p:sp>
        <p:nvSpPr>
          <p:cNvPr id="46088" name="Textfeld 7"/>
          <p:cNvSpPr txBox="1">
            <a:spLocks noChangeArrowheads="1"/>
          </p:cNvSpPr>
          <p:nvPr/>
        </p:nvSpPr>
        <p:spPr bwMode="auto">
          <a:xfrm>
            <a:off x="4932363" y="2551113"/>
            <a:ext cx="1584325" cy="492125"/>
          </a:xfrm>
          <a:prstGeom prst="rect">
            <a:avLst/>
          </a:prstGeom>
          <a:solidFill>
            <a:schemeClr val="bg1"/>
          </a:solidFill>
          <a:ln w="9525">
            <a:solidFill>
              <a:schemeClr val="tx1"/>
            </a:solidFill>
            <a:miter lim="800000"/>
            <a:headEnd/>
            <a:tailEnd/>
          </a:ln>
        </p:spPr>
        <p:txBody>
          <a:bodyPr>
            <a:spAutoFit/>
          </a:bodyPr>
          <a:lstStyle/>
          <a:p>
            <a:pPr algn="ctr"/>
            <a:r>
              <a:rPr lang="lv-LV" altLang="en-US" sz="1300">
                <a:latin typeface="Calibri Light" pitchFamily="34" charset="0"/>
              </a:rPr>
              <a:t>Kurināmā / siltuma </a:t>
            </a:r>
            <a:r>
              <a:rPr lang="lv-LV" sz="1300"/>
              <a:t/>
            </a:r>
            <a:br>
              <a:rPr lang="lv-LV" sz="1300"/>
            </a:br>
            <a:r>
              <a:rPr lang="lv-LV" altLang="en-US" sz="1300">
                <a:latin typeface="Calibri Light" pitchFamily="34" charset="0"/>
              </a:rPr>
              <a:t>patēriņš</a:t>
            </a:r>
          </a:p>
        </p:txBody>
      </p:sp>
      <p:sp>
        <p:nvSpPr>
          <p:cNvPr id="46089" name="Textfeld 8"/>
          <p:cNvSpPr txBox="1">
            <a:spLocks noChangeArrowheads="1"/>
          </p:cNvSpPr>
          <p:nvPr/>
        </p:nvSpPr>
        <p:spPr bwMode="auto">
          <a:xfrm>
            <a:off x="6877050" y="2552700"/>
            <a:ext cx="1511300" cy="522288"/>
          </a:xfrm>
          <a:prstGeom prst="rect">
            <a:avLst/>
          </a:prstGeom>
          <a:solidFill>
            <a:schemeClr val="bg1"/>
          </a:solidFill>
          <a:ln w="9525">
            <a:solidFill>
              <a:schemeClr val="tx1"/>
            </a:solidFill>
            <a:miter lim="800000"/>
            <a:headEnd/>
            <a:tailEnd/>
          </a:ln>
        </p:spPr>
        <p:txBody>
          <a:bodyPr>
            <a:spAutoFit/>
          </a:bodyPr>
          <a:lstStyle/>
          <a:p>
            <a:pPr algn="ctr"/>
            <a:r>
              <a:rPr lang="lv-LV" altLang="en-US" sz="1400">
                <a:latin typeface="Calibri Light" pitchFamily="34" charset="0"/>
              </a:rPr>
              <a:t>Elektroenerģijas </a:t>
            </a:r>
            <a:r>
              <a:rPr lang="lv-LV"/>
              <a:t/>
            </a:r>
            <a:br>
              <a:rPr lang="lv-LV"/>
            </a:br>
            <a:r>
              <a:rPr lang="lv-LV" altLang="en-US" sz="1400">
                <a:latin typeface="Calibri Light" pitchFamily="34" charset="0"/>
              </a:rPr>
              <a:t>patēriņš</a:t>
            </a:r>
          </a:p>
        </p:txBody>
      </p:sp>
      <p:sp>
        <p:nvSpPr>
          <p:cNvPr id="10" name="Textfeld 9"/>
          <p:cNvSpPr txBox="1"/>
          <p:nvPr/>
        </p:nvSpPr>
        <p:spPr>
          <a:xfrm>
            <a:off x="5078413" y="3297238"/>
            <a:ext cx="1257300" cy="692150"/>
          </a:xfrm>
          <a:prstGeom prst="rect">
            <a:avLst/>
          </a:prstGeom>
          <a:solidFill>
            <a:schemeClr val="accent5">
              <a:lumMod val="40000"/>
              <a:lumOff val="60000"/>
            </a:schemeClr>
          </a:solidFill>
          <a:ln>
            <a:solidFill>
              <a:schemeClr val="tx1"/>
            </a:solidFill>
          </a:ln>
        </p:spPr>
        <p:txBody>
          <a:bodyPr>
            <a:spAutoFit/>
          </a:bodyPr>
          <a:lstStyle/>
          <a:p>
            <a:pPr algn="ctr">
              <a:defRPr/>
            </a:pPr>
            <a:r>
              <a:rPr lang="lv-LV" sz="1300" b="1" dirty="0">
                <a:latin typeface="Calibri Light" panose="020F0302020204030204" pitchFamily="34" charset="0"/>
              </a:rPr>
              <a:t>II Solis: </a:t>
            </a:r>
            <a:r>
              <a:rPr lang="lv-LV" sz="1300" dirty="0">
                <a:latin typeface="Calibri Light" panose="020F0302020204030204" pitchFamily="34" charset="0"/>
              </a:rPr>
              <a:t>Klimata korekcija</a:t>
            </a:r>
          </a:p>
        </p:txBody>
      </p:sp>
      <p:sp>
        <p:nvSpPr>
          <p:cNvPr id="46091" name="Textfeld 10"/>
          <p:cNvSpPr txBox="1">
            <a:spLocks noChangeArrowheads="1"/>
          </p:cNvSpPr>
          <p:nvPr/>
        </p:nvSpPr>
        <p:spPr bwMode="auto">
          <a:xfrm>
            <a:off x="5057775" y="4589463"/>
            <a:ext cx="1458913" cy="739775"/>
          </a:xfrm>
          <a:prstGeom prst="rect">
            <a:avLst/>
          </a:prstGeom>
          <a:solidFill>
            <a:schemeClr val="bg1"/>
          </a:solidFill>
          <a:ln w="9525">
            <a:solidFill>
              <a:schemeClr val="tx1"/>
            </a:solidFill>
            <a:miter lim="800000"/>
            <a:headEnd/>
            <a:tailEnd/>
          </a:ln>
        </p:spPr>
        <p:txBody>
          <a:bodyPr>
            <a:spAutoFit/>
          </a:bodyPr>
          <a:lstStyle/>
          <a:p>
            <a:pPr algn="ctr"/>
            <a:r>
              <a:rPr lang="lv-LV" altLang="en-US" sz="1400">
                <a:latin typeface="Calibri Light" pitchFamily="34" charset="0"/>
              </a:rPr>
              <a:t>kWh </a:t>
            </a:r>
            <a:r>
              <a:rPr lang="lv-LV"/>
              <a:t/>
            </a:r>
            <a:br>
              <a:rPr lang="lv-LV"/>
            </a:br>
            <a:r>
              <a:rPr lang="lv-LV" altLang="en-US" sz="1400">
                <a:latin typeface="Calibri Light" pitchFamily="34" charset="0"/>
              </a:rPr>
              <a:t>siltumenerģijas </a:t>
            </a:r>
            <a:r>
              <a:rPr lang="lv-LV"/>
              <a:t/>
            </a:r>
            <a:br>
              <a:rPr lang="lv-LV"/>
            </a:br>
            <a:r>
              <a:rPr lang="lv-LV" altLang="en-US" sz="1400">
                <a:latin typeface="Calibri Light" pitchFamily="34" charset="0"/>
              </a:rPr>
              <a:t>patēriņš</a:t>
            </a:r>
          </a:p>
        </p:txBody>
      </p:sp>
      <p:sp>
        <p:nvSpPr>
          <p:cNvPr id="46092" name="Textfeld 11"/>
          <p:cNvSpPr txBox="1">
            <a:spLocks noChangeArrowheads="1"/>
          </p:cNvSpPr>
          <p:nvPr/>
        </p:nvSpPr>
        <p:spPr bwMode="auto">
          <a:xfrm>
            <a:off x="6948488" y="4552950"/>
            <a:ext cx="1422400" cy="692150"/>
          </a:xfrm>
          <a:prstGeom prst="rect">
            <a:avLst/>
          </a:prstGeom>
          <a:solidFill>
            <a:schemeClr val="bg1"/>
          </a:solidFill>
          <a:ln w="9525">
            <a:solidFill>
              <a:schemeClr val="tx1"/>
            </a:solidFill>
            <a:miter lim="800000"/>
            <a:headEnd/>
            <a:tailEnd/>
          </a:ln>
        </p:spPr>
        <p:txBody>
          <a:bodyPr>
            <a:spAutoFit/>
          </a:bodyPr>
          <a:lstStyle/>
          <a:p>
            <a:pPr algn="ctr"/>
            <a:r>
              <a:rPr lang="lv-LV" altLang="en-US" sz="1300">
                <a:latin typeface="Calibri Light" pitchFamily="34" charset="0"/>
              </a:rPr>
              <a:t>kWh </a:t>
            </a:r>
            <a:r>
              <a:rPr lang="lv-LV" sz="1300"/>
              <a:t/>
            </a:r>
            <a:br>
              <a:rPr lang="lv-LV" sz="1300"/>
            </a:br>
            <a:r>
              <a:rPr lang="lv-LV" altLang="en-US" sz="1300">
                <a:latin typeface="Calibri Light" pitchFamily="34" charset="0"/>
              </a:rPr>
              <a:t>elektroenerģijas </a:t>
            </a:r>
            <a:r>
              <a:rPr lang="lv-LV" sz="1300"/>
              <a:t/>
            </a:r>
            <a:br>
              <a:rPr lang="lv-LV" sz="1300"/>
            </a:br>
            <a:r>
              <a:rPr lang="lv-LV" altLang="en-US" sz="1300">
                <a:latin typeface="Calibri Light" pitchFamily="34" charset="0"/>
              </a:rPr>
              <a:t>patēriņš</a:t>
            </a:r>
          </a:p>
        </p:txBody>
      </p:sp>
      <p:sp>
        <p:nvSpPr>
          <p:cNvPr id="14" name="Textfeld 13"/>
          <p:cNvSpPr txBox="1"/>
          <p:nvPr/>
        </p:nvSpPr>
        <p:spPr>
          <a:xfrm>
            <a:off x="468313" y="5761038"/>
            <a:ext cx="8102600" cy="339725"/>
          </a:xfrm>
          <a:prstGeom prst="rect">
            <a:avLst/>
          </a:prstGeom>
          <a:solidFill>
            <a:schemeClr val="accent5">
              <a:lumMod val="40000"/>
              <a:lumOff val="60000"/>
            </a:schemeClr>
          </a:solidFill>
          <a:ln>
            <a:solidFill>
              <a:schemeClr val="tx1"/>
            </a:solidFill>
          </a:ln>
        </p:spPr>
        <p:txBody>
          <a:bodyPr>
            <a:spAutoFit/>
          </a:bodyPr>
          <a:lstStyle/>
          <a:p>
            <a:pPr algn="ctr">
              <a:defRPr/>
            </a:pPr>
            <a:r>
              <a:rPr lang="lv-LV" sz="1600" b="1" dirty="0">
                <a:latin typeface="Calibri Light" panose="020F0302020204030204" pitchFamily="34" charset="0"/>
              </a:rPr>
              <a:t>IV Solis:  </a:t>
            </a:r>
            <a:r>
              <a:rPr lang="lv-LV" sz="1600" dirty="0">
                <a:latin typeface="Calibri Light" panose="020F0302020204030204" pitchFamily="34" charset="0"/>
              </a:rPr>
              <a:t>Cenu korekcija (bāzes līmeņa gada cenas)</a:t>
            </a:r>
          </a:p>
        </p:txBody>
      </p:sp>
      <p:cxnSp>
        <p:nvCxnSpPr>
          <p:cNvPr id="21" name="Gerade Verbindung mit Pfeil 20"/>
          <p:cNvCxnSpPr/>
          <p:nvPr/>
        </p:nvCxnSpPr>
        <p:spPr>
          <a:xfrm>
            <a:off x="5705475" y="1468438"/>
            <a:ext cx="0" cy="290512"/>
          </a:xfrm>
          <a:prstGeom prst="straightConnector1">
            <a:avLst/>
          </a:prstGeom>
          <a:ln w="508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endCxn id="46088" idx="0"/>
          </p:cNvCxnSpPr>
          <p:nvPr/>
        </p:nvCxnSpPr>
        <p:spPr>
          <a:xfrm>
            <a:off x="5695950" y="2144713"/>
            <a:ext cx="28575" cy="406400"/>
          </a:xfrm>
          <a:prstGeom prst="straightConnector1">
            <a:avLst/>
          </a:prstGeom>
          <a:ln w="508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a:off x="5695950" y="3074988"/>
            <a:ext cx="0" cy="222250"/>
          </a:xfrm>
          <a:prstGeom prst="straightConnector1">
            <a:avLst/>
          </a:prstGeom>
          <a:ln w="508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5715000" y="5360988"/>
            <a:ext cx="0" cy="400050"/>
          </a:xfrm>
          <a:prstGeom prst="straightConnector1">
            <a:avLst/>
          </a:prstGeom>
          <a:ln w="508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7773988" y="1506538"/>
            <a:ext cx="0" cy="290512"/>
          </a:xfrm>
          <a:prstGeom prst="straightConnector1">
            <a:avLst/>
          </a:prstGeom>
          <a:ln w="508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a:off x="7773988" y="2160588"/>
            <a:ext cx="9525" cy="404812"/>
          </a:xfrm>
          <a:prstGeom prst="straightConnector1">
            <a:avLst/>
          </a:prstGeom>
          <a:ln w="508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flipH="1">
            <a:off x="7759700" y="3090863"/>
            <a:ext cx="14288" cy="952500"/>
          </a:xfrm>
          <a:prstGeom prst="straightConnector1">
            <a:avLst/>
          </a:prstGeom>
          <a:ln w="508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H="1">
            <a:off x="7767638" y="5291138"/>
            <a:ext cx="17462" cy="469900"/>
          </a:xfrm>
          <a:prstGeom prst="straightConnector1">
            <a:avLst/>
          </a:prstGeom>
          <a:ln w="508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46102" name="Textfeld 25"/>
          <p:cNvSpPr txBox="1">
            <a:spLocks noChangeArrowheads="1"/>
          </p:cNvSpPr>
          <p:nvPr/>
        </p:nvSpPr>
        <p:spPr bwMode="auto">
          <a:xfrm>
            <a:off x="323850" y="1201738"/>
            <a:ext cx="3527425" cy="3570287"/>
          </a:xfrm>
          <a:prstGeom prst="rect">
            <a:avLst/>
          </a:prstGeom>
          <a:noFill/>
          <a:ln w="9525">
            <a:noFill/>
            <a:miter lim="800000"/>
            <a:headEnd/>
            <a:tailEnd/>
          </a:ln>
        </p:spPr>
        <p:txBody>
          <a:bodyPr>
            <a:spAutoFit/>
          </a:bodyPr>
          <a:lstStyle/>
          <a:p>
            <a:pPr>
              <a:spcBef>
                <a:spcPts val="600"/>
              </a:spcBef>
            </a:pPr>
            <a:r>
              <a:rPr lang="lv-LV" altLang="en-US">
                <a:latin typeface="Calibri Light" pitchFamily="34" charset="0"/>
              </a:rPr>
              <a:t>ESKO ir jānodrošina </a:t>
            </a:r>
            <a:r>
              <a:rPr lang="lv-LV" altLang="en-US">
                <a:solidFill>
                  <a:srgbClr val="008000"/>
                </a:solidFill>
                <a:latin typeface="Calibri Light" pitchFamily="34" charset="0"/>
              </a:rPr>
              <a:t>pierādījumi, ka garantētais enerģijas ietaupījums ir sasniegts, </a:t>
            </a:r>
            <a:r>
              <a:rPr lang="lv-LV" altLang="en-US">
                <a:latin typeface="Calibri Light" pitchFamily="34" charset="0"/>
              </a:rPr>
              <a:t>pamatojoties uz enerģijas  rēķiniem līgumā noteiktajās ēkās.</a:t>
            </a:r>
          </a:p>
          <a:p>
            <a:pPr>
              <a:spcBef>
                <a:spcPts val="600"/>
              </a:spcBef>
            </a:pPr>
            <a:r>
              <a:rPr lang="lv-LV" altLang="en-US">
                <a:latin typeface="Calibri Light" pitchFamily="34" charset="0"/>
              </a:rPr>
              <a:t>ESKO jānosaka faktiski sasniegtā ietaupījuma koriģētais neto apjoms.</a:t>
            </a:r>
          </a:p>
          <a:p>
            <a:pPr>
              <a:spcBef>
                <a:spcPts val="600"/>
              </a:spcBef>
            </a:pPr>
            <a:r>
              <a:rPr lang="lv-LV" altLang="en-US">
                <a:latin typeface="Calibri Light" pitchFamily="34" charset="0"/>
              </a:rPr>
              <a:t>Noteikšanas metode ir analoģiska bāzes līmeņa noteikšanai. </a:t>
            </a:r>
          </a:p>
        </p:txBody>
      </p:sp>
      <p:sp>
        <p:nvSpPr>
          <p:cNvPr id="38" name="Textfeld 37"/>
          <p:cNvSpPr txBox="1"/>
          <p:nvPr/>
        </p:nvSpPr>
        <p:spPr>
          <a:xfrm>
            <a:off x="4932363" y="1797050"/>
            <a:ext cx="3671887" cy="338138"/>
          </a:xfrm>
          <a:prstGeom prst="rect">
            <a:avLst/>
          </a:prstGeom>
          <a:solidFill>
            <a:schemeClr val="accent5">
              <a:lumMod val="40000"/>
              <a:lumOff val="60000"/>
            </a:schemeClr>
          </a:solidFill>
          <a:ln>
            <a:solidFill>
              <a:schemeClr val="tx1"/>
            </a:solidFill>
          </a:ln>
        </p:spPr>
        <p:txBody>
          <a:bodyPr>
            <a:spAutoFit/>
          </a:bodyPr>
          <a:lstStyle/>
          <a:p>
            <a:pPr algn="ctr">
              <a:defRPr/>
            </a:pPr>
            <a:r>
              <a:rPr lang="lv-LV" sz="1600" b="1" dirty="0">
                <a:latin typeface="Calibri Light" panose="020F0302020204030204" pitchFamily="34" charset="0"/>
              </a:rPr>
              <a:t>I Solis: </a:t>
            </a:r>
            <a:r>
              <a:rPr lang="lv-LV" sz="1600" dirty="0">
                <a:latin typeface="Calibri Light" panose="020F0302020204030204" pitchFamily="34" charset="0"/>
              </a:rPr>
              <a:t>Dienas korekcija</a:t>
            </a:r>
          </a:p>
        </p:txBody>
      </p:sp>
      <p:sp>
        <p:nvSpPr>
          <p:cNvPr id="40" name="Textfeld 39"/>
          <p:cNvSpPr txBox="1"/>
          <p:nvPr/>
        </p:nvSpPr>
        <p:spPr>
          <a:xfrm>
            <a:off x="5057775" y="4043363"/>
            <a:ext cx="3313113" cy="307975"/>
          </a:xfrm>
          <a:prstGeom prst="rect">
            <a:avLst/>
          </a:prstGeom>
          <a:solidFill>
            <a:schemeClr val="accent5">
              <a:lumMod val="40000"/>
              <a:lumOff val="60000"/>
            </a:schemeClr>
          </a:solidFill>
          <a:ln>
            <a:solidFill>
              <a:schemeClr val="tx1"/>
            </a:solidFill>
          </a:ln>
        </p:spPr>
        <p:txBody>
          <a:bodyPr>
            <a:spAutoFit/>
          </a:bodyPr>
          <a:lstStyle/>
          <a:p>
            <a:pPr algn="ctr">
              <a:defRPr/>
            </a:pPr>
            <a:r>
              <a:rPr lang="lv-LV" sz="1400" b="1" dirty="0">
                <a:latin typeface="Calibri Light" panose="020F0302020204030204" pitchFamily="34" charset="0"/>
              </a:rPr>
              <a:t>III Solis: </a:t>
            </a:r>
            <a:r>
              <a:rPr lang="lv-LV" sz="1400" dirty="0">
                <a:latin typeface="Calibri Light" panose="020F0302020204030204" pitchFamily="34" charset="0"/>
              </a:rPr>
              <a:t>Lietojuma korekcija</a:t>
            </a:r>
          </a:p>
        </p:txBody>
      </p:sp>
      <p:cxnSp>
        <p:nvCxnSpPr>
          <p:cNvPr id="41" name="Gerade Verbindung mit Pfeil 40"/>
          <p:cNvCxnSpPr/>
          <p:nvPr/>
        </p:nvCxnSpPr>
        <p:spPr>
          <a:xfrm>
            <a:off x="5692775" y="3821113"/>
            <a:ext cx="0" cy="222250"/>
          </a:xfrm>
          <a:prstGeom prst="straightConnector1">
            <a:avLst/>
          </a:prstGeom>
          <a:ln w="508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a:off x="5686425" y="4368800"/>
            <a:ext cx="0" cy="220663"/>
          </a:xfrm>
          <a:prstGeom prst="straightConnector1">
            <a:avLst/>
          </a:prstGeom>
          <a:ln w="508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p:nvPr/>
        </p:nvCxnSpPr>
        <p:spPr>
          <a:xfrm>
            <a:off x="7751763" y="4368800"/>
            <a:ext cx="0" cy="220663"/>
          </a:xfrm>
          <a:prstGeom prst="straightConnector1">
            <a:avLst/>
          </a:prstGeom>
          <a:ln w="508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flipV="1">
            <a:off x="971550" y="5357813"/>
            <a:ext cx="0" cy="400050"/>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flipV="1">
            <a:off x="2268538" y="5353050"/>
            <a:ext cx="0" cy="400050"/>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flipV="1">
            <a:off x="3635375" y="5353050"/>
            <a:ext cx="0" cy="400050"/>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6111" name="Textfeld 30"/>
          <p:cNvSpPr txBox="1">
            <a:spLocks noChangeArrowheads="1"/>
          </p:cNvSpPr>
          <p:nvPr/>
        </p:nvSpPr>
        <p:spPr bwMode="auto">
          <a:xfrm>
            <a:off x="250825" y="4697413"/>
            <a:ext cx="1152525" cy="738187"/>
          </a:xfrm>
          <a:prstGeom prst="rect">
            <a:avLst/>
          </a:prstGeom>
          <a:noFill/>
          <a:ln w="9525">
            <a:noFill/>
            <a:miter lim="800000"/>
            <a:headEnd/>
            <a:tailEnd/>
          </a:ln>
        </p:spPr>
        <p:txBody>
          <a:bodyPr>
            <a:spAutoFit/>
          </a:bodyPr>
          <a:lstStyle/>
          <a:p>
            <a:pPr algn="ctr"/>
            <a:r>
              <a:rPr lang="lv-LV" altLang="en-US" sz="1400" b="1">
                <a:solidFill>
                  <a:schemeClr val="bg1"/>
                </a:solidFill>
                <a:latin typeface="Calibri Light" pitchFamily="34" charset="0"/>
              </a:rPr>
              <a:t>Bāzes līmeņa</a:t>
            </a:r>
            <a:r>
              <a:rPr lang="lv-LV"/>
              <a:t/>
            </a:r>
            <a:br>
              <a:rPr lang="lv-LV"/>
            </a:br>
            <a:r>
              <a:rPr lang="lv-LV" altLang="en-US" sz="1400" b="1">
                <a:solidFill>
                  <a:schemeClr val="bg1"/>
                </a:solidFill>
                <a:latin typeface="Calibri Light" pitchFamily="34" charset="0"/>
              </a:rPr>
              <a:t>izmaksas</a:t>
            </a:r>
          </a:p>
        </p:txBody>
      </p:sp>
      <p:sp>
        <p:nvSpPr>
          <p:cNvPr id="46112" name="Textfeld 31"/>
          <p:cNvSpPr txBox="1">
            <a:spLocks noChangeArrowheads="1"/>
          </p:cNvSpPr>
          <p:nvPr/>
        </p:nvSpPr>
        <p:spPr bwMode="auto">
          <a:xfrm>
            <a:off x="1736725" y="4660900"/>
            <a:ext cx="1062038" cy="522288"/>
          </a:xfrm>
          <a:prstGeom prst="rect">
            <a:avLst/>
          </a:prstGeom>
          <a:noFill/>
          <a:ln w="9525">
            <a:noFill/>
            <a:miter lim="800000"/>
            <a:headEnd/>
            <a:tailEnd/>
          </a:ln>
        </p:spPr>
        <p:txBody>
          <a:bodyPr>
            <a:spAutoFit/>
          </a:bodyPr>
          <a:lstStyle/>
          <a:p>
            <a:pPr algn="ctr"/>
            <a:r>
              <a:rPr lang="lv-LV" altLang="en-US" sz="1400" b="1">
                <a:solidFill>
                  <a:schemeClr val="bg1"/>
                </a:solidFill>
                <a:latin typeface="Calibri Light" pitchFamily="34" charset="0"/>
              </a:rPr>
              <a:t>Koriģētās </a:t>
            </a:r>
            <a:r>
              <a:rPr lang="lv-LV"/>
              <a:t/>
            </a:r>
            <a:br>
              <a:rPr lang="lv-LV"/>
            </a:br>
            <a:r>
              <a:rPr lang="lv-LV" altLang="en-US" sz="1400" b="1">
                <a:solidFill>
                  <a:schemeClr val="bg1"/>
                </a:solidFill>
                <a:latin typeface="Calibri Light" pitchFamily="34" charset="0"/>
              </a:rPr>
              <a:t>enerģijas izmaksas</a:t>
            </a:r>
          </a:p>
        </p:txBody>
      </p:sp>
      <p:sp>
        <p:nvSpPr>
          <p:cNvPr id="46113" name="Textfeld 35"/>
          <p:cNvSpPr txBox="1">
            <a:spLocks noChangeArrowheads="1"/>
          </p:cNvSpPr>
          <p:nvPr/>
        </p:nvSpPr>
        <p:spPr bwMode="auto">
          <a:xfrm>
            <a:off x="3105150" y="4622800"/>
            <a:ext cx="1466850" cy="738188"/>
          </a:xfrm>
          <a:prstGeom prst="rect">
            <a:avLst/>
          </a:prstGeom>
          <a:noFill/>
          <a:ln w="9525">
            <a:noFill/>
            <a:miter lim="800000"/>
            <a:headEnd/>
            <a:tailEnd/>
          </a:ln>
        </p:spPr>
        <p:txBody>
          <a:bodyPr>
            <a:spAutoFit/>
          </a:bodyPr>
          <a:lstStyle/>
          <a:p>
            <a:pPr algn="ctr"/>
            <a:r>
              <a:rPr lang="lv-LV" altLang="en-US" sz="1400" b="1">
                <a:solidFill>
                  <a:schemeClr val="bg1"/>
                </a:solidFill>
                <a:latin typeface="Calibri Light" pitchFamily="34" charset="0"/>
              </a:rPr>
              <a:t>Koriģētais ietaupījumu apjoms</a:t>
            </a:r>
          </a:p>
        </p:txBody>
      </p:sp>
      <p:sp>
        <p:nvSpPr>
          <p:cNvPr id="46114" name="Textfeld 43"/>
          <p:cNvSpPr txBox="1">
            <a:spLocks noChangeArrowheads="1"/>
          </p:cNvSpPr>
          <p:nvPr/>
        </p:nvSpPr>
        <p:spPr bwMode="auto">
          <a:xfrm>
            <a:off x="1331913" y="4767263"/>
            <a:ext cx="404812" cy="400050"/>
          </a:xfrm>
          <a:prstGeom prst="rect">
            <a:avLst/>
          </a:prstGeom>
          <a:noFill/>
          <a:ln w="9525">
            <a:noFill/>
            <a:miter lim="800000"/>
            <a:headEnd/>
            <a:tailEnd/>
          </a:ln>
        </p:spPr>
        <p:txBody>
          <a:bodyPr>
            <a:spAutoFit/>
          </a:bodyPr>
          <a:lstStyle/>
          <a:p>
            <a:pPr algn="ctr"/>
            <a:r>
              <a:rPr lang="lv-LV" altLang="en-US" sz="2000" b="1">
                <a:solidFill>
                  <a:schemeClr val="bg1"/>
                </a:solidFill>
                <a:latin typeface="Calibri Light" pitchFamily="34" charset="0"/>
              </a:rPr>
              <a:t>-</a:t>
            </a:r>
          </a:p>
        </p:txBody>
      </p:sp>
      <p:sp>
        <p:nvSpPr>
          <p:cNvPr id="46115" name="Textfeld 47"/>
          <p:cNvSpPr txBox="1">
            <a:spLocks noChangeArrowheads="1"/>
          </p:cNvSpPr>
          <p:nvPr/>
        </p:nvSpPr>
        <p:spPr bwMode="auto">
          <a:xfrm>
            <a:off x="2798763" y="4741863"/>
            <a:ext cx="307975" cy="400050"/>
          </a:xfrm>
          <a:prstGeom prst="rect">
            <a:avLst/>
          </a:prstGeom>
          <a:noFill/>
          <a:ln w="9525">
            <a:noFill/>
            <a:miter lim="800000"/>
            <a:headEnd/>
            <a:tailEnd/>
          </a:ln>
        </p:spPr>
        <p:txBody>
          <a:bodyPr>
            <a:spAutoFit/>
          </a:bodyPr>
          <a:lstStyle/>
          <a:p>
            <a:pPr algn="ctr"/>
            <a:r>
              <a:rPr lang="lv-LV" altLang="en-US" sz="2000" b="1">
                <a:solidFill>
                  <a:schemeClr val="bg1"/>
                </a:solidFill>
                <a:latin typeface="Calibri Light" pitchFamily="34"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28"/>
          <p:cNvSpPr>
            <a:spLocks noGrp="1"/>
          </p:cNvSpPr>
          <p:nvPr>
            <p:ph type="title"/>
          </p:nvPr>
        </p:nvSpPr>
        <p:spPr>
          <a:xfrm>
            <a:off x="107950" y="0"/>
            <a:ext cx="9001125" cy="981075"/>
          </a:xfrm>
        </p:spPr>
        <p:txBody>
          <a:bodyPr/>
          <a:lstStyle/>
          <a:p>
            <a:pPr eaLnBrk="1" hangingPunct="1"/>
            <a:r>
              <a:rPr lang="lv-LV" altLang="en-US">
                <a:latin typeface="Calibri Light" pitchFamily="34" charset="0"/>
              </a:rPr>
              <a:t>Pārbaude soli pa solim</a:t>
            </a:r>
          </a:p>
        </p:txBody>
      </p:sp>
      <p:sp>
        <p:nvSpPr>
          <p:cNvPr id="10244" name="Foliennummernplatzhalter 14"/>
          <p:cNvSpPr>
            <a:spLocks noGrp="1"/>
          </p:cNvSpPr>
          <p:nvPr>
            <p:ph type="sldNum" sz="quarter" idx="10"/>
          </p:nvPr>
        </p:nvSpPr>
        <p:spPr bwMode="auto">
          <a:xfrm>
            <a:off x="7010400" y="6661150"/>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lv-LV" altLang="en-US" dirty="0">
                <a:solidFill>
                  <a:srgbClr val="009A46"/>
                </a:solidFill>
                <a:latin typeface="Calibri Light" panose="020F0302020204030204" pitchFamily="34" charset="0"/>
              </a:rPr>
              <a:t>Slaids Nr. </a:t>
            </a:r>
            <a:fld id="{EE605039-E27E-4B59-BD31-4EF07B7CA65D}" type="slidenum">
              <a:rPr lang="de-DE" altLang="en-US" smtClean="0">
                <a:solidFill>
                  <a:srgbClr val="009A46"/>
                </a:solidFill>
                <a:latin typeface="Calibri Light" panose="020F0302020204030204" pitchFamily="34" charset="0"/>
              </a:rPr>
              <a:pPr fontAlgn="base">
                <a:spcBef>
                  <a:spcPct val="0"/>
                </a:spcBef>
                <a:spcAft>
                  <a:spcPct val="0"/>
                </a:spcAft>
                <a:defRPr/>
              </a:pPr>
              <a:t>23</a:t>
            </a:fld>
            <a:endParaRPr lang="lv-LV" altLang="en-US" dirty="0">
              <a:solidFill>
                <a:srgbClr val="009A46"/>
              </a:solidFill>
              <a:latin typeface="Calibri Light" panose="020F0302020204030204" pitchFamily="34" charset="0"/>
            </a:endParaRPr>
          </a:p>
        </p:txBody>
      </p:sp>
      <p:pic>
        <p:nvPicPr>
          <p:cNvPr id="47108" name="Grafik 4"/>
          <p:cNvPicPr>
            <a:picLocks noChangeAspect="1"/>
          </p:cNvPicPr>
          <p:nvPr/>
        </p:nvPicPr>
        <p:blipFill>
          <a:blip r:embed="rId2" cstate="print"/>
          <a:srcRect/>
          <a:stretch>
            <a:fillRect/>
          </a:stretch>
        </p:blipFill>
        <p:spPr bwMode="auto">
          <a:xfrm>
            <a:off x="7264400" y="38100"/>
            <a:ext cx="1833563" cy="576263"/>
          </a:xfrm>
          <a:prstGeom prst="rect">
            <a:avLst/>
          </a:prstGeom>
          <a:noFill/>
          <a:ln w="9525">
            <a:noFill/>
            <a:miter lim="800000"/>
            <a:headEnd/>
            <a:tailEnd/>
          </a:ln>
        </p:spPr>
      </p:pic>
      <p:sp>
        <p:nvSpPr>
          <p:cNvPr id="47109" name="Textfeld 25"/>
          <p:cNvSpPr txBox="1">
            <a:spLocks noChangeArrowheads="1"/>
          </p:cNvSpPr>
          <p:nvPr/>
        </p:nvSpPr>
        <p:spPr bwMode="auto">
          <a:xfrm>
            <a:off x="241300" y="1352550"/>
            <a:ext cx="8723313" cy="3940175"/>
          </a:xfrm>
          <a:prstGeom prst="rect">
            <a:avLst/>
          </a:prstGeom>
          <a:noFill/>
          <a:ln w="9525">
            <a:noFill/>
            <a:miter lim="800000"/>
            <a:headEnd/>
            <a:tailEnd/>
          </a:ln>
        </p:spPr>
        <p:txBody>
          <a:bodyPr>
            <a:spAutoFit/>
          </a:bodyPr>
          <a:lstStyle/>
          <a:p>
            <a:r>
              <a:rPr lang="lv-LV" altLang="en-US" sz="2000">
                <a:latin typeface="Calibri Light" pitchFamily="34" charset="0"/>
              </a:rPr>
              <a:t>Pirmkārt, enerģijas patēriņš no dažādiem rēķiniem un skaitītājiem tiek saistīts ar norēķinu periodu (parasti kalendāro gadu), lai pielāgotos dažādam dienu skaitam.</a:t>
            </a:r>
          </a:p>
          <a:p>
            <a:endParaRPr lang="lv-LV" altLang="en-US" sz="2000">
              <a:latin typeface="Calibri Light" pitchFamily="34" charset="0"/>
            </a:endParaRPr>
          </a:p>
          <a:p>
            <a:endParaRPr lang="lv-LV" altLang="en-US" sz="2000">
              <a:latin typeface="Calibri Light" pitchFamily="34" charset="0"/>
            </a:endParaRPr>
          </a:p>
          <a:p>
            <a:endParaRPr lang="lv-LV" altLang="en-US" sz="2000">
              <a:latin typeface="Calibri Light" pitchFamily="34" charset="0"/>
            </a:endParaRPr>
          </a:p>
          <a:p>
            <a:pPr>
              <a:spcBef>
                <a:spcPts val="600"/>
              </a:spcBef>
            </a:pPr>
            <a:r>
              <a:rPr lang="lv-LV" altLang="en-US" sz="2000">
                <a:latin typeface="Calibri Light" pitchFamily="34" charset="0"/>
              </a:rPr>
              <a:t>Saskaņā ar spēkā esošajiem tehniskajiem standartiem (piemēram, Vācijā VDI 2067), gada klimatu raksturo, piemēram, kā grādu dienu summu. </a:t>
            </a:r>
          </a:p>
          <a:p>
            <a:pPr>
              <a:spcBef>
                <a:spcPts val="600"/>
              </a:spcBef>
            </a:pPr>
            <a:r>
              <a:rPr lang="lv-LV" altLang="en-US" sz="2000">
                <a:latin typeface="Calibri Light" pitchFamily="34" charset="0"/>
              </a:rPr>
              <a:t>Tas jādefinē līgumā kā references vērtība references gada korekcijai. Pašreizējā ikgadējā dienas grādu summa tad tiek izmantota, lai koriģētu siltumenerģijas patēriņu (telpu apkures īpatsvars, piemēram, skolās ir 90%) attiecīgajā norēķinu periodā. </a:t>
            </a:r>
          </a:p>
        </p:txBody>
      </p:sp>
      <p:sp>
        <p:nvSpPr>
          <p:cNvPr id="39" name="Textfeld 38"/>
          <p:cNvSpPr txBox="1"/>
          <p:nvPr/>
        </p:nvSpPr>
        <p:spPr>
          <a:xfrm>
            <a:off x="250825" y="830263"/>
            <a:ext cx="3673475" cy="400050"/>
          </a:xfrm>
          <a:prstGeom prst="rect">
            <a:avLst/>
          </a:prstGeom>
          <a:solidFill>
            <a:schemeClr val="accent5">
              <a:lumMod val="40000"/>
              <a:lumOff val="60000"/>
            </a:schemeClr>
          </a:solidFill>
          <a:ln>
            <a:solidFill>
              <a:schemeClr val="tx1"/>
            </a:solidFill>
          </a:ln>
        </p:spPr>
        <p:txBody>
          <a:bodyPr>
            <a:spAutoFit/>
          </a:bodyPr>
          <a:lstStyle/>
          <a:p>
            <a:pPr algn="ctr">
              <a:defRPr/>
            </a:pPr>
            <a:r>
              <a:rPr lang="lv-LV" sz="2000" b="1" dirty="0">
                <a:latin typeface="Calibri Light" panose="020F0302020204030204" pitchFamily="34" charset="0"/>
              </a:rPr>
              <a:t>I Solis: </a:t>
            </a:r>
            <a:r>
              <a:rPr lang="lv-LV" sz="2000" dirty="0">
                <a:latin typeface="Calibri Light" panose="020F0302020204030204" pitchFamily="34" charset="0"/>
              </a:rPr>
              <a:t>Dienas korekcija</a:t>
            </a:r>
          </a:p>
        </p:txBody>
      </p:sp>
      <p:sp>
        <p:nvSpPr>
          <p:cNvPr id="48" name="Textfeld 47"/>
          <p:cNvSpPr txBox="1"/>
          <p:nvPr/>
        </p:nvSpPr>
        <p:spPr>
          <a:xfrm>
            <a:off x="250825" y="2420938"/>
            <a:ext cx="3673475" cy="400050"/>
          </a:xfrm>
          <a:prstGeom prst="rect">
            <a:avLst/>
          </a:prstGeom>
          <a:solidFill>
            <a:schemeClr val="accent5">
              <a:lumMod val="40000"/>
              <a:lumOff val="60000"/>
            </a:schemeClr>
          </a:solidFill>
          <a:ln>
            <a:solidFill>
              <a:schemeClr val="tx1"/>
            </a:solidFill>
          </a:ln>
        </p:spPr>
        <p:txBody>
          <a:bodyPr>
            <a:spAutoFit/>
          </a:bodyPr>
          <a:lstStyle/>
          <a:p>
            <a:pPr algn="ctr">
              <a:defRPr/>
            </a:pPr>
            <a:r>
              <a:rPr lang="lv-LV" sz="2000" b="1" dirty="0">
                <a:latin typeface="Calibri Light" panose="020F0302020204030204" pitchFamily="34" charset="0"/>
              </a:rPr>
              <a:t>II Solis: </a:t>
            </a:r>
            <a:r>
              <a:rPr lang="lv-LV" sz="2000" dirty="0">
                <a:latin typeface="Calibri Light" panose="020F0302020204030204" pitchFamily="34" charset="0"/>
              </a:rPr>
              <a:t>Klimata korekcija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28"/>
          <p:cNvSpPr>
            <a:spLocks noGrp="1"/>
          </p:cNvSpPr>
          <p:nvPr>
            <p:ph type="title"/>
          </p:nvPr>
        </p:nvSpPr>
        <p:spPr>
          <a:xfrm>
            <a:off x="107950" y="0"/>
            <a:ext cx="9001125" cy="981075"/>
          </a:xfrm>
        </p:spPr>
        <p:txBody>
          <a:bodyPr/>
          <a:lstStyle/>
          <a:p>
            <a:pPr eaLnBrk="1" hangingPunct="1"/>
            <a:r>
              <a:rPr lang="lv-LV" altLang="en-US">
                <a:latin typeface="Calibri Light" pitchFamily="34" charset="0"/>
              </a:rPr>
              <a:t>Pārbaude soli pa solim</a:t>
            </a:r>
          </a:p>
        </p:txBody>
      </p:sp>
      <p:sp>
        <p:nvSpPr>
          <p:cNvPr id="10244" name="Foliennummernplatzhalter 14"/>
          <p:cNvSpPr>
            <a:spLocks noGrp="1"/>
          </p:cNvSpPr>
          <p:nvPr>
            <p:ph type="sldNum" sz="quarter" idx="10"/>
          </p:nvPr>
        </p:nvSpPr>
        <p:spPr bwMode="auto">
          <a:xfrm>
            <a:off x="7010400" y="6661150"/>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lv-LV" altLang="en-US" dirty="0">
                <a:solidFill>
                  <a:srgbClr val="009A46"/>
                </a:solidFill>
                <a:latin typeface="Calibri Light" panose="020F0302020204030204" pitchFamily="34" charset="0"/>
              </a:rPr>
              <a:t>Slaids Nr. </a:t>
            </a:r>
            <a:fld id="{40FD348B-F076-4C09-9F79-DA0A9153158E}" type="slidenum">
              <a:rPr lang="de-DE" altLang="en-US" smtClean="0">
                <a:solidFill>
                  <a:srgbClr val="009A46"/>
                </a:solidFill>
                <a:latin typeface="Calibri Light" panose="020F0302020204030204" pitchFamily="34" charset="0"/>
              </a:rPr>
              <a:pPr fontAlgn="base">
                <a:spcBef>
                  <a:spcPct val="0"/>
                </a:spcBef>
                <a:spcAft>
                  <a:spcPct val="0"/>
                </a:spcAft>
                <a:defRPr/>
              </a:pPr>
              <a:t>24</a:t>
            </a:fld>
            <a:endParaRPr lang="lv-LV" altLang="en-US" dirty="0">
              <a:solidFill>
                <a:srgbClr val="009A46"/>
              </a:solidFill>
              <a:latin typeface="Calibri Light" panose="020F0302020204030204" pitchFamily="34" charset="0"/>
            </a:endParaRPr>
          </a:p>
        </p:txBody>
      </p:sp>
      <p:pic>
        <p:nvPicPr>
          <p:cNvPr id="48132" name="Grafik 4"/>
          <p:cNvPicPr>
            <a:picLocks noChangeAspect="1"/>
          </p:cNvPicPr>
          <p:nvPr/>
        </p:nvPicPr>
        <p:blipFill>
          <a:blip r:embed="rId2" cstate="print"/>
          <a:srcRect/>
          <a:stretch>
            <a:fillRect/>
          </a:stretch>
        </p:blipFill>
        <p:spPr bwMode="auto">
          <a:xfrm>
            <a:off x="7264400" y="38100"/>
            <a:ext cx="1833563" cy="576263"/>
          </a:xfrm>
          <a:prstGeom prst="rect">
            <a:avLst/>
          </a:prstGeom>
          <a:noFill/>
          <a:ln w="9525">
            <a:noFill/>
            <a:miter lim="800000"/>
            <a:headEnd/>
            <a:tailEnd/>
          </a:ln>
        </p:spPr>
      </p:pic>
      <p:sp>
        <p:nvSpPr>
          <p:cNvPr id="48133" name="Textfeld 25"/>
          <p:cNvSpPr txBox="1">
            <a:spLocks noChangeArrowheads="1"/>
          </p:cNvSpPr>
          <p:nvPr/>
        </p:nvSpPr>
        <p:spPr bwMode="auto">
          <a:xfrm>
            <a:off x="241300" y="1352550"/>
            <a:ext cx="8723313" cy="5062538"/>
          </a:xfrm>
          <a:prstGeom prst="rect">
            <a:avLst/>
          </a:prstGeom>
          <a:noFill/>
          <a:ln w="9525">
            <a:noFill/>
            <a:miter lim="800000"/>
            <a:headEnd/>
            <a:tailEnd/>
          </a:ln>
        </p:spPr>
        <p:txBody>
          <a:bodyPr>
            <a:spAutoFit/>
          </a:bodyPr>
          <a:lstStyle/>
          <a:p>
            <a:r>
              <a:rPr lang="lv-LV" altLang="en-US" sz="2000">
                <a:latin typeface="Calibri Light" pitchFamily="34" charset="0"/>
              </a:rPr>
              <a:t>Ja ēkā, par kuru noslēgts ESKO līgums,  mainās lietojums, jānosaka ar to saistītās enerģijas pieprasījuma izmaiņas, un tās jānovērtē no izmaksu aspekta. </a:t>
            </a:r>
          </a:p>
          <a:p>
            <a:r>
              <a:rPr lang="lv-LV" altLang="en-US" sz="2000">
                <a:latin typeface="Calibri Light" pitchFamily="34" charset="0"/>
              </a:rPr>
              <a:t>Klientam savlaicīgi jāpaziņo par jebkādām izmaiņām lietojumā. </a:t>
            </a:r>
          </a:p>
          <a:p>
            <a:r>
              <a:rPr lang="lv-LV" altLang="en-US" sz="2000">
                <a:latin typeface="Calibri Light" pitchFamily="34" charset="0"/>
              </a:rPr>
              <a:t>Visbiežāk izplatīto lietojuma izmaiņu aprēķināšanas metodes var norādīt līgumā, vai arī tiek veikts novērtējums, pamatojoties uz spēkā esošajiem tehniskajiem noteikumiem un standartiem. </a:t>
            </a:r>
          </a:p>
          <a:p>
            <a:r>
              <a:rPr lang="lv-LV" altLang="en-US" sz="2000">
                <a:latin typeface="Calibri Light" pitchFamily="34" charset="0"/>
              </a:rPr>
              <a:t>Ja attiecināmi, EEL līgumā jāiekļauj arī attiecīgie aprēķina noteikumi, kādi aprēķini veicami, ja mainās enerģijas ražošanas avoti vai koģenerācijas vienību izmantojums norēķinos.</a:t>
            </a:r>
          </a:p>
          <a:p>
            <a:endParaRPr lang="lv-LV" altLang="en-US" sz="2000">
              <a:latin typeface="Calibri Light" pitchFamily="34" charset="0"/>
            </a:endParaRPr>
          </a:p>
          <a:p>
            <a:endParaRPr lang="lv-LV" altLang="en-US" sz="2000">
              <a:latin typeface="Calibri Light" pitchFamily="34" charset="0"/>
            </a:endParaRPr>
          </a:p>
          <a:p>
            <a:pPr>
              <a:spcBef>
                <a:spcPts val="600"/>
              </a:spcBef>
            </a:pPr>
            <a:r>
              <a:rPr lang="lv-LV"/>
              <a:t/>
            </a:r>
            <a:br>
              <a:rPr lang="lv-LV"/>
            </a:br>
            <a:r>
              <a:rPr lang="lv-LV" altLang="en-US" sz="2000">
                <a:latin typeface="Calibri Light" pitchFamily="34" charset="0"/>
              </a:rPr>
              <a:t>Visbeidzot, attiecīgā norēķinu gada enerģijas izmaksas tiek aprēķinātas, izmantojot apkures un elektrības rēķinu koriģētās patēriņa vērtības un fiksētās references cenas</a:t>
            </a:r>
          </a:p>
        </p:txBody>
      </p:sp>
      <p:sp>
        <p:nvSpPr>
          <p:cNvPr id="8" name="Textfeld 7"/>
          <p:cNvSpPr txBox="1"/>
          <p:nvPr/>
        </p:nvSpPr>
        <p:spPr>
          <a:xfrm>
            <a:off x="241300" y="836613"/>
            <a:ext cx="3683000" cy="400050"/>
          </a:xfrm>
          <a:prstGeom prst="rect">
            <a:avLst/>
          </a:prstGeom>
          <a:solidFill>
            <a:schemeClr val="accent5">
              <a:lumMod val="40000"/>
              <a:lumOff val="60000"/>
            </a:schemeClr>
          </a:solidFill>
          <a:ln>
            <a:solidFill>
              <a:schemeClr val="tx1"/>
            </a:solidFill>
          </a:ln>
        </p:spPr>
        <p:txBody>
          <a:bodyPr>
            <a:spAutoFit/>
          </a:bodyPr>
          <a:lstStyle/>
          <a:p>
            <a:pPr algn="ctr">
              <a:defRPr/>
            </a:pPr>
            <a:r>
              <a:rPr lang="lv-LV" sz="2000" b="1" dirty="0">
                <a:latin typeface="Calibri Light" panose="020F0302020204030204" pitchFamily="34" charset="0"/>
              </a:rPr>
              <a:t>III Solis: </a:t>
            </a:r>
            <a:r>
              <a:rPr lang="lv-LV" sz="2000" dirty="0">
                <a:latin typeface="Calibri Light" panose="020F0302020204030204" pitchFamily="34" charset="0"/>
              </a:rPr>
              <a:t>Lietojuma korekcija</a:t>
            </a:r>
          </a:p>
        </p:txBody>
      </p:sp>
      <p:sp>
        <p:nvSpPr>
          <p:cNvPr id="9" name="Textfeld 8"/>
          <p:cNvSpPr txBox="1"/>
          <p:nvPr/>
        </p:nvSpPr>
        <p:spPr>
          <a:xfrm>
            <a:off x="468313" y="4508500"/>
            <a:ext cx="3465512" cy="708025"/>
          </a:xfrm>
          <a:prstGeom prst="rect">
            <a:avLst/>
          </a:prstGeom>
          <a:solidFill>
            <a:schemeClr val="accent5">
              <a:lumMod val="40000"/>
              <a:lumOff val="60000"/>
            </a:schemeClr>
          </a:solidFill>
          <a:ln>
            <a:solidFill>
              <a:schemeClr val="tx1"/>
            </a:solidFill>
          </a:ln>
        </p:spPr>
        <p:txBody>
          <a:bodyPr>
            <a:spAutoFit/>
          </a:bodyPr>
          <a:lstStyle/>
          <a:p>
            <a:pPr algn="ctr">
              <a:defRPr/>
            </a:pPr>
            <a:r>
              <a:rPr lang="lv-LV" sz="2000" b="1" dirty="0">
                <a:latin typeface="Calibri Light" panose="020F0302020204030204" pitchFamily="34" charset="0"/>
              </a:rPr>
              <a:t>IV Solis: </a:t>
            </a:r>
            <a:r>
              <a:rPr lang="lv-LV" sz="2000" dirty="0">
                <a:latin typeface="Calibri Light" panose="020F0302020204030204" pitchFamily="34" charset="0"/>
              </a:rPr>
              <a:t>Cenu korekcija </a:t>
            </a:r>
            <a:r>
              <a:rPr dirty="0"/>
              <a:t/>
            </a:r>
            <a:br>
              <a:rPr dirty="0"/>
            </a:br>
            <a:r>
              <a:rPr lang="lv-LV" sz="2000" dirty="0">
                <a:latin typeface="Calibri Light" panose="020F0302020204030204" pitchFamily="34" charset="0"/>
              </a:rPr>
              <a:t>(bāzes līmeņa gada cenas)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23850" y="1100138"/>
            <a:ext cx="5256213" cy="106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49155" name="Titel 28"/>
          <p:cNvSpPr>
            <a:spLocks noGrp="1"/>
          </p:cNvSpPr>
          <p:nvPr>
            <p:ph type="title"/>
          </p:nvPr>
        </p:nvSpPr>
        <p:spPr>
          <a:xfrm>
            <a:off x="107950" y="0"/>
            <a:ext cx="9001125" cy="981075"/>
          </a:xfrm>
        </p:spPr>
        <p:txBody>
          <a:bodyPr/>
          <a:lstStyle/>
          <a:p>
            <a:pPr eaLnBrk="1" hangingPunct="1"/>
            <a:r>
              <a:rPr lang="lv-LV" altLang="en-US">
                <a:latin typeface="Calibri Light" pitchFamily="34" charset="0"/>
              </a:rPr>
              <a:t>Ietaupījumu mērīšana </a:t>
            </a:r>
            <a:r>
              <a:rPr lang="lv-LV"/>
              <a:t/>
            </a:r>
            <a:br>
              <a:rPr lang="lv-LV"/>
            </a:br>
            <a:r>
              <a:rPr lang="lv-LV" altLang="en-US">
                <a:latin typeface="Calibri Light" pitchFamily="34" charset="0"/>
              </a:rPr>
              <a:t>un pārbaude</a:t>
            </a:r>
          </a:p>
        </p:txBody>
      </p:sp>
      <p:sp>
        <p:nvSpPr>
          <p:cNvPr id="10244" name="Foliennummernplatzhalter 14"/>
          <p:cNvSpPr>
            <a:spLocks noGrp="1"/>
          </p:cNvSpPr>
          <p:nvPr>
            <p:ph type="sldNum" sz="quarter" idx="10"/>
          </p:nvPr>
        </p:nvSpPr>
        <p:spPr bwMode="auto">
          <a:xfrm>
            <a:off x="7010400" y="6661150"/>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lv-LV" altLang="en-US" dirty="0">
                <a:solidFill>
                  <a:srgbClr val="009A46"/>
                </a:solidFill>
                <a:latin typeface="Calibri Light" panose="020F0302020204030204" pitchFamily="34" charset="0"/>
              </a:rPr>
              <a:t>Slaids Nr. </a:t>
            </a:r>
            <a:fld id="{D22CC184-1F4E-4582-BA9C-2249BAECBE57}" type="slidenum">
              <a:rPr lang="de-DE" altLang="en-US" smtClean="0">
                <a:solidFill>
                  <a:srgbClr val="009A46"/>
                </a:solidFill>
                <a:latin typeface="Calibri Light" panose="020F0302020204030204" pitchFamily="34" charset="0"/>
              </a:rPr>
              <a:pPr fontAlgn="base">
                <a:spcBef>
                  <a:spcPct val="0"/>
                </a:spcBef>
                <a:spcAft>
                  <a:spcPct val="0"/>
                </a:spcAft>
                <a:defRPr/>
              </a:pPr>
              <a:t>25</a:t>
            </a:fld>
            <a:endParaRPr lang="lv-LV" altLang="en-US" dirty="0">
              <a:solidFill>
                <a:srgbClr val="009A46"/>
              </a:solidFill>
              <a:latin typeface="Calibri Light" panose="020F0302020204030204" pitchFamily="34" charset="0"/>
            </a:endParaRPr>
          </a:p>
        </p:txBody>
      </p:sp>
      <p:pic>
        <p:nvPicPr>
          <p:cNvPr id="49157" name="Grafik 4"/>
          <p:cNvPicPr>
            <a:picLocks noChangeAspect="1"/>
          </p:cNvPicPr>
          <p:nvPr/>
        </p:nvPicPr>
        <p:blipFill>
          <a:blip r:embed="rId2" cstate="print"/>
          <a:srcRect/>
          <a:stretch>
            <a:fillRect/>
          </a:stretch>
        </p:blipFill>
        <p:spPr bwMode="auto">
          <a:xfrm>
            <a:off x="7264400" y="38100"/>
            <a:ext cx="1833563" cy="576263"/>
          </a:xfrm>
          <a:prstGeom prst="rect">
            <a:avLst/>
          </a:prstGeom>
          <a:noFill/>
          <a:ln w="9525">
            <a:noFill/>
            <a:miter lim="800000"/>
            <a:headEnd/>
            <a:tailEnd/>
          </a:ln>
        </p:spPr>
      </p:pic>
      <p:sp>
        <p:nvSpPr>
          <p:cNvPr id="49158" name="Textfeld 25"/>
          <p:cNvSpPr txBox="1">
            <a:spLocks noChangeArrowheads="1"/>
          </p:cNvSpPr>
          <p:nvPr/>
        </p:nvSpPr>
        <p:spPr bwMode="auto">
          <a:xfrm>
            <a:off x="344488" y="2327275"/>
            <a:ext cx="7835900" cy="3200400"/>
          </a:xfrm>
          <a:prstGeom prst="rect">
            <a:avLst/>
          </a:prstGeom>
          <a:noFill/>
          <a:ln w="9525">
            <a:noFill/>
            <a:miter lim="800000"/>
            <a:headEnd/>
            <a:tailEnd/>
          </a:ln>
        </p:spPr>
        <p:txBody>
          <a:bodyPr>
            <a:spAutoFit/>
          </a:bodyPr>
          <a:lstStyle/>
          <a:p>
            <a:pPr marL="358775" indent="-358775">
              <a:spcBef>
                <a:spcPts val="1200"/>
              </a:spcBef>
              <a:buClr>
                <a:srgbClr val="008000"/>
              </a:buClr>
              <a:buFont typeface="Wingdings" pitchFamily="2" charset="2"/>
              <a:buChar char="§"/>
            </a:pPr>
            <a:r>
              <a:rPr lang="lv-LV" altLang="en-US">
                <a:latin typeface="Calibri Light" pitchFamily="34" charset="0"/>
              </a:rPr>
              <a:t>Norēķinu gada enerģijas izmaksas, kas noteiktas iepriekš minētajos  soļos, tiek atņemtas no bāzes līmeņa izmaksām. </a:t>
            </a:r>
          </a:p>
          <a:p>
            <a:pPr marL="358775" indent="-358775">
              <a:spcBef>
                <a:spcPts val="1200"/>
              </a:spcBef>
              <a:buClr>
                <a:srgbClr val="008000"/>
              </a:buClr>
              <a:buFont typeface="Wingdings" pitchFamily="2" charset="2"/>
              <a:buChar char="§"/>
            </a:pPr>
            <a:r>
              <a:rPr lang="lv-LV" altLang="en-US">
                <a:latin typeface="Calibri Light" pitchFamily="34" charset="0"/>
              </a:rPr>
              <a:t>Starpība  ir objektīvais norēķinu gadā sasniegtais enerģijas izmaksu ietaupījums. </a:t>
            </a:r>
          </a:p>
          <a:p>
            <a:pPr marL="358775" indent="-358775">
              <a:spcBef>
                <a:spcPts val="1200"/>
              </a:spcBef>
              <a:buClr>
                <a:srgbClr val="008000"/>
              </a:buClr>
              <a:buFont typeface="Wingdings" pitchFamily="2" charset="2"/>
              <a:buChar char="§"/>
            </a:pPr>
            <a:r>
              <a:rPr lang="lv-LV" altLang="en-US">
                <a:latin typeface="Calibri Light" pitchFamily="34" charset="0"/>
              </a:rPr>
              <a:t>Vērtības ir jānosaka katrai atsevišķai ēkai. </a:t>
            </a:r>
          </a:p>
          <a:p>
            <a:pPr marL="358775" indent="-358775">
              <a:spcBef>
                <a:spcPts val="1200"/>
              </a:spcBef>
              <a:buClr>
                <a:srgbClr val="008000"/>
              </a:buClr>
              <a:buFont typeface="Wingdings" pitchFamily="2" charset="2"/>
              <a:buChar char="§"/>
            </a:pPr>
            <a:r>
              <a:rPr lang="lv-LV" altLang="en-US">
                <a:latin typeface="Calibri Light" pitchFamily="34" charset="0"/>
              </a:rPr>
              <a:t>Pēc visu ēku vērtību summēšanas, kopējā atlīdzība ESKO tiek noteikta kā sasniegto garantēto ietaupījumu (ja sasniegti) pamatatlīdzības un proporcionālās prēmijas par saistību pārsniegšanu, summa.</a:t>
            </a:r>
          </a:p>
          <a:p>
            <a:pPr marL="358775" indent="-358775">
              <a:spcBef>
                <a:spcPts val="1200"/>
              </a:spcBef>
              <a:buClr>
                <a:srgbClr val="008000"/>
              </a:buClr>
              <a:buFont typeface="Wingdings" pitchFamily="2" charset="2"/>
              <a:buChar char="§"/>
            </a:pPr>
            <a:endParaRPr lang="lv-LV" altLang="en-US">
              <a:latin typeface="Calibri Light" pitchFamily="34" charset="0"/>
            </a:endParaRPr>
          </a:p>
        </p:txBody>
      </p:sp>
      <p:sp>
        <p:nvSpPr>
          <p:cNvPr id="49159" name="Textfeld 30"/>
          <p:cNvSpPr txBox="1">
            <a:spLocks noChangeArrowheads="1"/>
          </p:cNvSpPr>
          <p:nvPr/>
        </p:nvSpPr>
        <p:spPr bwMode="auto">
          <a:xfrm>
            <a:off x="323850" y="1155700"/>
            <a:ext cx="1536700" cy="1016000"/>
          </a:xfrm>
          <a:prstGeom prst="rect">
            <a:avLst/>
          </a:prstGeom>
          <a:noFill/>
          <a:ln w="9525">
            <a:noFill/>
            <a:miter lim="800000"/>
            <a:headEnd/>
            <a:tailEnd/>
          </a:ln>
        </p:spPr>
        <p:txBody>
          <a:bodyPr>
            <a:spAutoFit/>
          </a:bodyPr>
          <a:lstStyle/>
          <a:p>
            <a:pPr algn="ctr"/>
            <a:r>
              <a:rPr lang="lv-LV" altLang="en-US" sz="2000" b="1">
                <a:solidFill>
                  <a:schemeClr val="bg1"/>
                </a:solidFill>
                <a:latin typeface="Calibri Light" pitchFamily="34" charset="0"/>
              </a:rPr>
              <a:t>Bāzes līmeņa</a:t>
            </a:r>
            <a:r>
              <a:rPr lang="lv-LV"/>
              <a:t/>
            </a:r>
            <a:br>
              <a:rPr lang="lv-LV"/>
            </a:br>
            <a:r>
              <a:rPr lang="lv-LV" altLang="en-US" sz="2000" b="1">
                <a:solidFill>
                  <a:schemeClr val="bg1"/>
                </a:solidFill>
                <a:latin typeface="Calibri Light" pitchFamily="34" charset="0"/>
              </a:rPr>
              <a:t>izmaksas</a:t>
            </a:r>
          </a:p>
        </p:txBody>
      </p:sp>
      <p:sp>
        <p:nvSpPr>
          <p:cNvPr id="49160" name="Textfeld 31"/>
          <p:cNvSpPr txBox="1">
            <a:spLocks noChangeArrowheads="1"/>
          </p:cNvSpPr>
          <p:nvPr/>
        </p:nvSpPr>
        <p:spPr bwMode="auto">
          <a:xfrm>
            <a:off x="1931988" y="1162050"/>
            <a:ext cx="1538287" cy="708025"/>
          </a:xfrm>
          <a:prstGeom prst="rect">
            <a:avLst/>
          </a:prstGeom>
          <a:noFill/>
          <a:ln w="9525">
            <a:noFill/>
            <a:miter lim="800000"/>
            <a:headEnd/>
            <a:tailEnd/>
          </a:ln>
        </p:spPr>
        <p:txBody>
          <a:bodyPr>
            <a:spAutoFit/>
          </a:bodyPr>
          <a:lstStyle/>
          <a:p>
            <a:pPr algn="ctr"/>
            <a:r>
              <a:rPr lang="lv-LV" altLang="en-US" sz="2000" b="1">
                <a:solidFill>
                  <a:schemeClr val="bg1"/>
                </a:solidFill>
                <a:latin typeface="Calibri Light" pitchFamily="34" charset="0"/>
              </a:rPr>
              <a:t>Koriģētās </a:t>
            </a:r>
            <a:r>
              <a:rPr lang="lv-LV"/>
              <a:t/>
            </a:r>
            <a:br>
              <a:rPr lang="lv-LV"/>
            </a:br>
            <a:r>
              <a:rPr lang="lv-LV" altLang="en-US" sz="2000" b="1">
                <a:solidFill>
                  <a:schemeClr val="bg1"/>
                </a:solidFill>
                <a:latin typeface="Calibri Light" pitchFamily="34" charset="0"/>
              </a:rPr>
              <a:t>enerģijas izmaksas</a:t>
            </a:r>
          </a:p>
        </p:txBody>
      </p:sp>
      <p:sp>
        <p:nvSpPr>
          <p:cNvPr id="49161" name="Textfeld 35"/>
          <p:cNvSpPr txBox="1">
            <a:spLocks noChangeArrowheads="1"/>
          </p:cNvSpPr>
          <p:nvPr/>
        </p:nvSpPr>
        <p:spPr bwMode="auto">
          <a:xfrm>
            <a:off x="3470275" y="1136650"/>
            <a:ext cx="2097088" cy="708025"/>
          </a:xfrm>
          <a:prstGeom prst="rect">
            <a:avLst/>
          </a:prstGeom>
          <a:noFill/>
          <a:ln w="9525">
            <a:noFill/>
            <a:miter lim="800000"/>
            <a:headEnd/>
            <a:tailEnd/>
          </a:ln>
        </p:spPr>
        <p:txBody>
          <a:bodyPr>
            <a:spAutoFit/>
          </a:bodyPr>
          <a:lstStyle/>
          <a:p>
            <a:pPr algn="ctr"/>
            <a:r>
              <a:rPr lang="lv-LV" altLang="en-US" sz="2000" b="1">
                <a:solidFill>
                  <a:schemeClr val="bg1"/>
                </a:solidFill>
                <a:latin typeface="Calibri Light" pitchFamily="34" charset="0"/>
              </a:rPr>
              <a:t>Koriģētais ietaupījumu apjoms</a:t>
            </a:r>
          </a:p>
        </p:txBody>
      </p:sp>
      <p:sp>
        <p:nvSpPr>
          <p:cNvPr id="49162" name="Textfeld 43"/>
          <p:cNvSpPr txBox="1">
            <a:spLocks noChangeArrowheads="1"/>
          </p:cNvSpPr>
          <p:nvPr/>
        </p:nvSpPr>
        <p:spPr bwMode="auto">
          <a:xfrm>
            <a:off x="1657350" y="1290638"/>
            <a:ext cx="406400" cy="400050"/>
          </a:xfrm>
          <a:prstGeom prst="rect">
            <a:avLst/>
          </a:prstGeom>
          <a:noFill/>
          <a:ln w="9525">
            <a:noFill/>
            <a:miter lim="800000"/>
            <a:headEnd/>
            <a:tailEnd/>
          </a:ln>
        </p:spPr>
        <p:txBody>
          <a:bodyPr>
            <a:spAutoFit/>
          </a:bodyPr>
          <a:lstStyle/>
          <a:p>
            <a:pPr algn="ctr"/>
            <a:r>
              <a:rPr lang="lv-LV" altLang="en-US" sz="2000" b="1">
                <a:solidFill>
                  <a:schemeClr val="bg1"/>
                </a:solidFill>
                <a:latin typeface="Calibri Light" pitchFamily="34" charset="0"/>
              </a:rPr>
              <a:t>-</a:t>
            </a:r>
          </a:p>
        </p:txBody>
      </p:sp>
      <p:sp>
        <p:nvSpPr>
          <p:cNvPr id="49163" name="Textfeld 47"/>
          <p:cNvSpPr txBox="1">
            <a:spLocks noChangeArrowheads="1"/>
          </p:cNvSpPr>
          <p:nvPr/>
        </p:nvSpPr>
        <p:spPr bwMode="auto">
          <a:xfrm>
            <a:off x="3316288" y="1285875"/>
            <a:ext cx="307975" cy="400050"/>
          </a:xfrm>
          <a:prstGeom prst="rect">
            <a:avLst/>
          </a:prstGeom>
          <a:noFill/>
          <a:ln w="9525">
            <a:noFill/>
            <a:miter lim="800000"/>
            <a:headEnd/>
            <a:tailEnd/>
          </a:ln>
        </p:spPr>
        <p:txBody>
          <a:bodyPr>
            <a:spAutoFit/>
          </a:bodyPr>
          <a:lstStyle/>
          <a:p>
            <a:pPr algn="ctr"/>
            <a:r>
              <a:rPr lang="lv-LV" altLang="en-US" sz="2000" b="1">
                <a:solidFill>
                  <a:schemeClr val="bg1"/>
                </a:solidFill>
                <a:latin typeface="Calibri Light" pitchFamily="34"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28"/>
          <p:cNvSpPr>
            <a:spLocks noGrp="1"/>
          </p:cNvSpPr>
          <p:nvPr>
            <p:ph type="title"/>
          </p:nvPr>
        </p:nvSpPr>
        <p:spPr>
          <a:xfrm>
            <a:off x="107950" y="0"/>
            <a:ext cx="9001125" cy="981075"/>
          </a:xfrm>
        </p:spPr>
        <p:txBody>
          <a:bodyPr/>
          <a:lstStyle/>
          <a:p>
            <a:pPr eaLnBrk="1" hangingPunct="1"/>
            <a:r>
              <a:rPr lang="en-US" altLang="en-US">
                <a:latin typeface="Calibri Light" pitchFamily="34" charset="0"/>
              </a:rPr>
              <a:t/>
            </a:r>
            <a:br>
              <a:rPr lang="en-US" altLang="en-US">
                <a:latin typeface="Calibri Light" pitchFamily="34" charset="0"/>
              </a:rPr>
            </a:br>
            <a:r>
              <a:rPr lang="lv-LV" altLang="en-US" sz="2400">
                <a:latin typeface="Calibri Light" pitchFamily="34" charset="0"/>
              </a:rPr>
              <a:t>Brīvi pieejami aprēķinu rīki  ēkas ietaupījumu </a:t>
            </a:r>
            <a:br>
              <a:rPr lang="lv-LV" altLang="en-US" sz="2400">
                <a:latin typeface="Calibri Light" pitchFamily="34" charset="0"/>
              </a:rPr>
            </a:br>
            <a:r>
              <a:rPr lang="lv-LV" altLang="en-US" sz="2400">
                <a:latin typeface="Calibri Light" pitchFamily="34" charset="0"/>
              </a:rPr>
              <a:t>noteikšanas modelēšanai</a:t>
            </a:r>
            <a:r>
              <a:rPr lang="en-US" altLang="en-US">
                <a:latin typeface="Calibri Light" pitchFamily="34" charset="0"/>
              </a:rPr>
              <a:t/>
            </a:r>
            <a:br>
              <a:rPr lang="en-US" altLang="en-US">
                <a:latin typeface="Calibri Light" pitchFamily="34" charset="0"/>
              </a:rPr>
            </a:br>
            <a:endParaRPr lang="de-DE" altLang="en-US">
              <a:latin typeface="Calibri Light" pitchFamily="34" charset="0"/>
            </a:endParaRPr>
          </a:p>
        </p:txBody>
      </p:sp>
      <p:sp>
        <p:nvSpPr>
          <p:cNvPr id="49155" name="Foliennummernplatzhalter 14"/>
          <p:cNvSpPr>
            <a:spLocks noGrp="1"/>
          </p:cNvSpPr>
          <p:nvPr>
            <p:ph type="sldNum" sz="quarter" idx="10"/>
          </p:nvPr>
        </p:nvSpPr>
        <p:spPr bwMode="auto">
          <a:xfrm>
            <a:off x="7010400" y="6661150"/>
            <a:ext cx="2133600" cy="19685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de-DE" altLang="en-US"/>
              <a:t>Slide N° </a:t>
            </a:r>
            <a:fld id="{59978244-4DF9-4865-A4D1-F4A2A28F33BD}" type="slidenum">
              <a:rPr lang="de-DE" altLang="en-US" smtClean="0"/>
              <a:pPr fontAlgn="base">
                <a:spcBef>
                  <a:spcPct val="0"/>
                </a:spcBef>
                <a:spcAft>
                  <a:spcPct val="0"/>
                </a:spcAft>
                <a:defRPr/>
              </a:pPr>
              <a:t>26</a:t>
            </a:fld>
            <a:endParaRPr lang="de-DE" altLang="en-US"/>
          </a:p>
        </p:txBody>
      </p:sp>
      <p:pic>
        <p:nvPicPr>
          <p:cNvPr id="50180" name="Grafik 4"/>
          <p:cNvPicPr>
            <a:picLocks noChangeAspect="1"/>
          </p:cNvPicPr>
          <p:nvPr/>
        </p:nvPicPr>
        <p:blipFill>
          <a:blip r:embed="rId2" cstate="print"/>
          <a:srcRect/>
          <a:stretch>
            <a:fillRect/>
          </a:stretch>
        </p:blipFill>
        <p:spPr bwMode="auto">
          <a:xfrm>
            <a:off x="7310438" y="333375"/>
            <a:ext cx="1833562" cy="576263"/>
          </a:xfrm>
          <a:prstGeom prst="rect">
            <a:avLst/>
          </a:prstGeom>
          <a:noFill/>
          <a:ln w="9525">
            <a:noFill/>
            <a:miter lim="800000"/>
            <a:headEnd/>
            <a:tailEnd/>
          </a:ln>
        </p:spPr>
      </p:pic>
      <p:sp>
        <p:nvSpPr>
          <p:cNvPr id="50181" name="TextBox 1"/>
          <p:cNvSpPr txBox="1">
            <a:spLocks noChangeArrowheads="1"/>
          </p:cNvSpPr>
          <p:nvPr/>
        </p:nvSpPr>
        <p:spPr bwMode="auto">
          <a:xfrm>
            <a:off x="107950" y="1484313"/>
            <a:ext cx="8856663" cy="4032250"/>
          </a:xfrm>
          <a:prstGeom prst="rect">
            <a:avLst/>
          </a:prstGeom>
          <a:noFill/>
          <a:ln w="9525">
            <a:noFill/>
            <a:miter lim="800000"/>
            <a:headEnd/>
            <a:tailEnd/>
          </a:ln>
        </p:spPr>
        <p:txBody>
          <a:bodyPr>
            <a:spAutoFit/>
          </a:bodyPr>
          <a:lstStyle/>
          <a:p>
            <a:r>
              <a:rPr lang="lv-LV" altLang="en-US" sz="2000">
                <a:latin typeface="Calibri Light" pitchFamily="34" charset="0"/>
              </a:rPr>
              <a:t>Katrā valstī ir pieejami dažādi rīki bāzes līmeņa aprēķināšanai un pārbaudei.</a:t>
            </a:r>
            <a:r>
              <a:rPr lang="sl-SI" altLang="en-US" sz="2000">
                <a:latin typeface="Calibri Light" pitchFamily="34" charset="0"/>
              </a:rPr>
              <a:t>. </a:t>
            </a:r>
            <a:r>
              <a:rPr lang="lv-LV" altLang="en-US" sz="2000">
                <a:latin typeface="Calibri Light" pitchFamily="34" charset="0"/>
              </a:rPr>
              <a:t>Ir pieejamas arī šādas brīvās programmatūras:</a:t>
            </a:r>
            <a:endParaRPr lang="en-US" altLang="en-US" sz="2000">
              <a:latin typeface="Calibri Light" pitchFamily="34" charset="0"/>
            </a:endParaRPr>
          </a:p>
          <a:p>
            <a:endParaRPr lang="en-US" altLang="en-US" sz="2000">
              <a:latin typeface="Calibri Light" pitchFamily="34" charset="0"/>
            </a:endParaRPr>
          </a:p>
          <a:p>
            <a:endParaRPr lang="sl-SI" sz="2000" b="1"/>
          </a:p>
          <a:p>
            <a:pPr>
              <a:buFont typeface="Wingdings" pitchFamily="2" charset="2"/>
              <a:buChar char="ü"/>
            </a:pPr>
            <a:r>
              <a:rPr lang="en-US" sz="2000" b="1"/>
              <a:t>OpenStudio</a:t>
            </a:r>
            <a:r>
              <a:rPr lang="en-US" sz="2000" b="1" baseline="30000"/>
              <a:t>®</a:t>
            </a:r>
            <a:r>
              <a:rPr lang="en-US" sz="2000" b="1"/>
              <a:t> : </a:t>
            </a:r>
            <a:r>
              <a:rPr lang="lv-LV" sz="2000"/>
              <a:t>dažādu platformu </a:t>
            </a:r>
            <a:r>
              <a:rPr lang="en-US" sz="2000"/>
              <a:t> (Windows, Mac, and Linux) </a:t>
            </a:r>
            <a:r>
              <a:rPr lang="lv-LV" sz="2000"/>
              <a:t>programmu rīku apkopojums, kas piedāvā ēku energopatēriņa modelēšanu (</a:t>
            </a:r>
            <a:r>
              <a:rPr lang="en-US" sz="2000"/>
              <a:t>EnergyPlus:  </a:t>
            </a:r>
            <a:r>
              <a:rPr lang="en-US" sz="2000">
                <a:hlinkClick r:id="rId3"/>
              </a:rPr>
              <a:t>https://www.openstudio.net/</a:t>
            </a:r>
            <a:endParaRPr lang="en-US" sz="2000"/>
          </a:p>
          <a:p>
            <a:pPr>
              <a:buFont typeface="Wingdings" pitchFamily="2" charset="2"/>
              <a:buChar char="ü"/>
            </a:pPr>
            <a:endParaRPr lang="en-US" sz="2000"/>
          </a:p>
          <a:p>
            <a:endParaRPr lang="en-US" sz="2000"/>
          </a:p>
          <a:p>
            <a:pPr>
              <a:buFont typeface="Wingdings" pitchFamily="2" charset="2"/>
              <a:buChar char="ü"/>
            </a:pPr>
            <a:r>
              <a:rPr lang="en-US" sz="2000" b="1"/>
              <a:t>RETScreen Clean Energy Management Software</a:t>
            </a:r>
            <a:r>
              <a:rPr lang="en-US" sz="2000"/>
              <a:t>: </a:t>
            </a:r>
            <a:r>
              <a:rPr lang="lv-LV" sz="2000"/>
              <a:t>tīrās enerģijas pārvaldības programmas pakete</a:t>
            </a:r>
            <a:r>
              <a:rPr lang="en-US" sz="2000"/>
              <a:t>. </a:t>
            </a:r>
            <a:r>
              <a:rPr lang="en-US" sz="2000">
                <a:hlinkClick r:id="rId4"/>
              </a:rPr>
              <a:t>http://www.nrcan.gc.ca/energy/software-tools/7465</a:t>
            </a:r>
            <a:endParaRPr lang="en-US" sz="2000"/>
          </a:p>
          <a:p>
            <a:endParaRPr lang="en-US"/>
          </a:p>
          <a:p>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89"/>
          <p:cNvSpPr>
            <a:spLocks noChangeAspect="1" noChangeArrowheads="1" noTextEdit="1"/>
          </p:cNvSpPr>
          <p:nvPr/>
        </p:nvSpPr>
        <p:spPr bwMode="auto">
          <a:xfrm>
            <a:off x="2286000" y="1169988"/>
            <a:ext cx="4005263" cy="5400675"/>
          </a:xfrm>
          <a:prstGeom prst="rect">
            <a:avLst/>
          </a:prstGeom>
          <a:noFill/>
          <a:ln w="9525">
            <a:noFill/>
            <a:miter lim="800000"/>
            <a:headEnd/>
            <a:tailEnd/>
          </a:ln>
        </p:spPr>
        <p:txBody>
          <a:bodyPr/>
          <a:lstStyle/>
          <a:p>
            <a:endParaRPr lang="en-US"/>
          </a:p>
        </p:txBody>
      </p:sp>
      <p:pic>
        <p:nvPicPr>
          <p:cNvPr id="51203" name="Grafik 5"/>
          <p:cNvPicPr>
            <a:picLocks noChangeAspect="1"/>
          </p:cNvPicPr>
          <p:nvPr/>
        </p:nvPicPr>
        <p:blipFill>
          <a:blip r:embed="rId3" cstate="print"/>
          <a:srcRect/>
          <a:stretch>
            <a:fillRect/>
          </a:stretch>
        </p:blipFill>
        <p:spPr bwMode="auto">
          <a:xfrm>
            <a:off x="395288" y="115888"/>
            <a:ext cx="3973512" cy="1247775"/>
          </a:xfrm>
          <a:prstGeom prst="rect">
            <a:avLst/>
          </a:prstGeom>
          <a:noFill/>
          <a:ln w="9525">
            <a:noFill/>
            <a:miter lim="800000"/>
            <a:headEnd/>
            <a:tailEnd/>
          </a:ln>
        </p:spPr>
      </p:pic>
      <p:pic>
        <p:nvPicPr>
          <p:cNvPr id="51204" name="Picture 10" descr="http://www.e-code.sk/wp-content/uploads/2014/02/newlogo_colour_transparent.png">
            <a:hlinkClick r:id="rId4"/>
          </p:cNvPr>
          <p:cNvPicPr>
            <a:picLocks noChangeAspect="1" noChangeArrowheads="1"/>
          </p:cNvPicPr>
          <p:nvPr/>
        </p:nvPicPr>
        <p:blipFill>
          <a:blip r:embed="rId5" cstate="print"/>
          <a:srcRect/>
          <a:stretch>
            <a:fillRect/>
          </a:stretch>
        </p:blipFill>
        <p:spPr bwMode="auto">
          <a:xfrm>
            <a:off x="971550" y="6276975"/>
            <a:ext cx="684213" cy="352425"/>
          </a:xfrm>
          <a:prstGeom prst="rect">
            <a:avLst/>
          </a:prstGeom>
          <a:noFill/>
          <a:ln w="9525">
            <a:noFill/>
            <a:miter lim="800000"/>
            <a:headEnd/>
            <a:tailEnd/>
          </a:ln>
        </p:spPr>
      </p:pic>
      <p:pic>
        <p:nvPicPr>
          <p:cNvPr id="51205" name="Picture 16" descr="http://www.regions4greengrowth.eu/as_r4gg/img/partners/prahova.png?">
            <a:hlinkClick r:id="rId6"/>
          </p:cNvPr>
          <p:cNvPicPr>
            <a:picLocks noChangeAspect="1" noChangeArrowheads="1"/>
          </p:cNvPicPr>
          <p:nvPr/>
        </p:nvPicPr>
        <p:blipFill>
          <a:blip r:embed="rId7" cstate="print"/>
          <a:srcRect/>
          <a:stretch>
            <a:fillRect/>
          </a:stretch>
        </p:blipFill>
        <p:spPr bwMode="auto">
          <a:xfrm>
            <a:off x="165100" y="6335713"/>
            <a:ext cx="641350" cy="354012"/>
          </a:xfrm>
          <a:prstGeom prst="rect">
            <a:avLst/>
          </a:prstGeom>
          <a:noFill/>
          <a:ln w="9525">
            <a:noFill/>
            <a:miter lim="800000"/>
            <a:headEnd/>
            <a:tailEnd/>
          </a:ln>
        </p:spPr>
      </p:pic>
      <p:pic>
        <p:nvPicPr>
          <p:cNvPr id="51206" name="Picture 17">
            <a:hlinkClick r:id="rId8"/>
          </p:cNvPr>
          <p:cNvPicPr>
            <a:picLocks noChangeAspect="1"/>
          </p:cNvPicPr>
          <p:nvPr/>
        </p:nvPicPr>
        <p:blipFill>
          <a:blip r:embed="rId9" cstate="print"/>
          <a:srcRect/>
          <a:stretch>
            <a:fillRect/>
          </a:stretch>
        </p:blipFill>
        <p:spPr bwMode="auto">
          <a:xfrm>
            <a:off x="2649538" y="6327775"/>
            <a:ext cx="1108075" cy="352425"/>
          </a:xfrm>
          <a:prstGeom prst="rect">
            <a:avLst/>
          </a:prstGeom>
          <a:noFill/>
          <a:ln w="9525">
            <a:noFill/>
            <a:miter lim="800000"/>
            <a:headEnd/>
            <a:tailEnd/>
          </a:ln>
        </p:spPr>
      </p:pic>
      <p:pic>
        <p:nvPicPr>
          <p:cNvPr id="51207" name="Picture 3"/>
          <p:cNvPicPr>
            <a:picLocks noChangeAspect="1" noChangeArrowheads="1"/>
          </p:cNvPicPr>
          <p:nvPr/>
        </p:nvPicPr>
        <p:blipFill>
          <a:blip r:embed="rId10" cstate="print"/>
          <a:srcRect/>
          <a:stretch>
            <a:fillRect/>
          </a:stretch>
        </p:blipFill>
        <p:spPr bwMode="auto">
          <a:xfrm>
            <a:off x="3757613" y="6116638"/>
            <a:ext cx="792162" cy="792162"/>
          </a:xfrm>
          <a:prstGeom prst="rect">
            <a:avLst/>
          </a:prstGeom>
          <a:noFill/>
          <a:ln w="9525">
            <a:noFill/>
            <a:miter lim="800000"/>
            <a:headEnd/>
            <a:tailEnd/>
          </a:ln>
        </p:spPr>
      </p:pic>
      <p:pic>
        <p:nvPicPr>
          <p:cNvPr id="51208" name="Picture 6" descr="http://www.google.de/url?source=imglanding&amp;ct=img&amp;q=http://www.big-east.eu/consortium/logo_eihp.jpg&amp;sa=X&amp;ei=-VppVbaHCuWC7gag14HYCQ&amp;ved=0CAkQ8wc&amp;usg=AFQjCNHmKt2FldDBCFwB_Dq8dn_F7SDhqg"/>
          <p:cNvPicPr>
            <a:picLocks noChangeAspect="1" noChangeArrowheads="1"/>
          </p:cNvPicPr>
          <p:nvPr/>
        </p:nvPicPr>
        <p:blipFill>
          <a:blip r:embed="rId11" cstate="print"/>
          <a:srcRect/>
          <a:stretch>
            <a:fillRect/>
          </a:stretch>
        </p:blipFill>
        <p:spPr bwMode="auto">
          <a:xfrm>
            <a:off x="1763713" y="6273800"/>
            <a:ext cx="769937" cy="352425"/>
          </a:xfrm>
          <a:prstGeom prst="rect">
            <a:avLst/>
          </a:prstGeom>
          <a:noFill/>
          <a:ln w="9525">
            <a:noFill/>
            <a:miter lim="800000"/>
            <a:headEnd/>
            <a:tailEnd/>
          </a:ln>
        </p:spPr>
      </p:pic>
      <p:pic>
        <p:nvPicPr>
          <p:cNvPr id="51209" name="Picture 6"/>
          <p:cNvPicPr>
            <a:picLocks noChangeAspect="1" noChangeArrowheads="1"/>
          </p:cNvPicPr>
          <p:nvPr/>
        </p:nvPicPr>
        <p:blipFill>
          <a:blip r:embed="rId12" cstate="print"/>
          <a:srcRect/>
          <a:stretch>
            <a:fillRect/>
          </a:stretch>
        </p:blipFill>
        <p:spPr bwMode="auto">
          <a:xfrm>
            <a:off x="7843838" y="6369050"/>
            <a:ext cx="615950" cy="320675"/>
          </a:xfrm>
          <a:prstGeom prst="rect">
            <a:avLst/>
          </a:prstGeom>
          <a:noFill/>
          <a:ln w="9525">
            <a:noFill/>
            <a:miter lim="800000"/>
            <a:headEnd/>
            <a:tailEnd/>
          </a:ln>
        </p:spPr>
      </p:pic>
      <p:pic>
        <p:nvPicPr>
          <p:cNvPr id="51210" name="Picture 7"/>
          <p:cNvPicPr>
            <a:picLocks noChangeAspect="1" noChangeArrowheads="1"/>
          </p:cNvPicPr>
          <p:nvPr/>
        </p:nvPicPr>
        <p:blipFill>
          <a:blip r:embed="rId13" cstate="print"/>
          <a:srcRect/>
          <a:stretch>
            <a:fillRect/>
          </a:stretch>
        </p:blipFill>
        <p:spPr bwMode="auto">
          <a:xfrm>
            <a:off x="8477250" y="6269038"/>
            <a:ext cx="547688" cy="428625"/>
          </a:xfrm>
          <a:prstGeom prst="rect">
            <a:avLst/>
          </a:prstGeom>
          <a:noFill/>
          <a:ln w="9525">
            <a:noFill/>
            <a:miter lim="800000"/>
            <a:headEnd/>
            <a:tailEnd/>
          </a:ln>
        </p:spPr>
      </p:pic>
      <p:pic>
        <p:nvPicPr>
          <p:cNvPr id="51211" name="Grafik 14"/>
          <p:cNvPicPr>
            <a:picLocks noChangeAspect="1"/>
          </p:cNvPicPr>
          <p:nvPr/>
        </p:nvPicPr>
        <p:blipFill>
          <a:blip r:embed="rId14" cstate="print"/>
          <a:srcRect/>
          <a:stretch>
            <a:fillRect/>
          </a:stretch>
        </p:blipFill>
        <p:spPr bwMode="auto">
          <a:xfrm>
            <a:off x="6464300" y="6353175"/>
            <a:ext cx="1322388" cy="338138"/>
          </a:xfrm>
          <a:prstGeom prst="rect">
            <a:avLst/>
          </a:prstGeom>
          <a:noFill/>
          <a:ln w="9525">
            <a:noFill/>
            <a:miter lim="800000"/>
            <a:headEnd/>
            <a:tailEnd/>
          </a:ln>
        </p:spPr>
      </p:pic>
      <p:pic>
        <p:nvPicPr>
          <p:cNvPr id="51212" name="Picture 2"/>
          <p:cNvPicPr>
            <a:picLocks noChangeAspect="1" noChangeArrowheads="1"/>
          </p:cNvPicPr>
          <p:nvPr/>
        </p:nvPicPr>
        <p:blipFill>
          <a:blip r:embed="rId15" cstate="print"/>
          <a:srcRect/>
          <a:stretch>
            <a:fillRect/>
          </a:stretch>
        </p:blipFill>
        <p:spPr bwMode="auto">
          <a:xfrm>
            <a:off x="5608638" y="6057900"/>
            <a:ext cx="800100" cy="800100"/>
          </a:xfrm>
          <a:prstGeom prst="rect">
            <a:avLst/>
          </a:prstGeom>
          <a:noFill/>
          <a:ln w="9525">
            <a:noFill/>
            <a:miter lim="800000"/>
            <a:headEnd/>
            <a:tailEnd/>
          </a:ln>
        </p:spPr>
      </p:pic>
      <p:sp>
        <p:nvSpPr>
          <p:cNvPr id="51213" name="AutoShape 11" descr="http://www.aegis-itn.eu/fileadmin/user_upload/logo-EU.jpg"/>
          <p:cNvSpPr>
            <a:spLocks noChangeAspect="1" noChangeArrowheads="1"/>
          </p:cNvSpPr>
          <p:nvPr/>
        </p:nvSpPr>
        <p:spPr bwMode="auto">
          <a:xfrm>
            <a:off x="77788" y="-166688"/>
            <a:ext cx="19526250" cy="13011151"/>
          </a:xfrm>
          <a:prstGeom prst="rect">
            <a:avLst/>
          </a:prstGeom>
          <a:noFill/>
          <a:ln w="9525">
            <a:noFill/>
            <a:miter lim="800000"/>
            <a:headEnd/>
            <a:tailEnd/>
          </a:ln>
        </p:spPr>
        <p:txBody>
          <a:bodyPr/>
          <a:lstStyle/>
          <a:p>
            <a:endParaRPr lang="en-US" altLang="en-US"/>
          </a:p>
        </p:txBody>
      </p:sp>
      <p:sp>
        <p:nvSpPr>
          <p:cNvPr id="51214" name="Rechteck 4"/>
          <p:cNvSpPr>
            <a:spLocks noChangeArrowheads="1"/>
          </p:cNvSpPr>
          <p:nvPr/>
        </p:nvSpPr>
        <p:spPr bwMode="auto">
          <a:xfrm>
            <a:off x="4787900" y="6680200"/>
            <a:ext cx="211138" cy="177800"/>
          </a:xfrm>
          <a:prstGeom prst="rect">
            <a:avLst/>
          </a:prstGeom>
          <a:solidFill>
            <a:schemeClr val="bg1"/>
          </a:solidFill>
          <a:ln w="9525" algn="ctr">
            <a:solidFill>
              <a:schemeClr val="bg1"/>
            </a:solidFill>
            <a:round/>
            <a:headEnd/>
            <a:tailEnd/>
          </a:ln>
        </p:spPr>
        <p:txBody>
          <a:bodyPr/>
          <a:lstStyle/>
          <a:p>
            <a:endParaRPr lang="en-US" altLang="en-US">
              <a:solidFill>
                <a:schemeClr val="tx2"/>
              </a:solidFill>
              <a:latin typeface="Arial" charset="0"/>
            </a:endParaRPr>
          </a:p>
        </p:txBody>
      </p:sp>
      <p:pic>
        <p:nvPicPr>
          <p:cNvPr id="51215" name="Picture 3"/>
          <p:cNvPicPr>
            <a:picLocks noChangeAspect="1" noChangeArrowheads="1"/>
          </p:cNvPicPr>
          <p:nvPr/>
        </p:nvPicPr>
        <p:blipFill>
          <a:blip r:embed="rId16" cstate="print"/>
          <a:srcRect/>
          <a:stretch>
            <a:fillRect/>
          </a:stretch>
        </p:blipFill>
        <p:spPr bwMode="auto">
          <a:xfrm>
            <a:off x="4549775" y="6321425"/>
            <a:ext cx="896938" cy="414338"/>
          </a:xfrm>
          <a:prstGeom prst="rect">
            <a:avLst/>
          </a:prstGeom>
          <a:noFill/>
          <a:ln w="9525">
            <a:noFill/>
            <a:miter lim="800000"/>
            <a:headEnd/>
            <a:tailEnd/>
          </a:ln>
        </p:spPr>
      </p:pic>
      <p:pic>
        <p:nvPicPr>
          <p:cNvPr id="51216" name="Grafik 1"/>
          <p:cNvPicPr>
            <a:picLocks noChangeAspect="1"/>
          </p:cNvPicPr>
          <p:nvPr/>
        </p:nvPicPr>
        <p:blipFill>
          <a:blip r:embed="rId17" cstate="print"/>
          <a:srcRect/>
          <a:stretch>
            <a:fillRect/>
          </a:stretch>
        </p:blipFill>
        <p:spPr bwMode="auto">
          <a:xfrm>
            <a:off x="0" y="4737100"/>
            <a:ext cx="9144000" cy="1316038"/>
          </a:xfrm>
          <a:prstGeom prst="rect">
            <a:avLst/>
          </a:prstGeom>
          <a:noFill/>
          <a:ln w="9525">
            <a:noFill/>
            <a:miter lim="800000"/>
            <a:headEnd/>
            <a:tailEnd/>
          </a:ln>
        </p:spPr>
      </p:pic>
      <p:sp>
        <p:nvSpPr>
          <p:cNvPr id="288" name="Textfeld 287"/>
          <p:cNvSpPr txBox="1"/>
          <p:nvPr/>
        </p:nvSpPr>
        <p:spPr>
          <a:xfrm>
            <a:off x="179388" y="1471613"/>
            <a:ext cx="8964612" cy="5048250"/>
          </a:xfrm>
          <a:prstGeom prst="rect">
            <a:avLst/>
          </a:prstGeom>
          <a:noFill/>
        </p:spPr>
        <p:txBody>
          <a:bodyPr>
            <a:spAutoFit/>
          </a:bodyPr>
          <a:lstStyle/>
          <a:p>
            <a:pPr fontAlgn="auto">
              <a:spcBef>
                <a:spcPts val="0"/>
              </a:spcBef>
              <a:spcAft>
                <a:spcPts val="0"/>
              </a:spcAft>
              <a:defRPr/>
            </a:pPr>
            <a:r>
              <a:rPr lang="lv-LV" sz="3200" cap="all" dirty="0">
                <a:solidFill>
                  <a:srgbClr val="009A46"/>
                </a:solidFill>
                <a:latin typeface="Calibri Light" panose="020F0302020204030204" pitchFamily="34" charset="0"/>
                <a:cs typeface="+mn-cs"/>
              </a:rPr>
              <a:t>LIELS PALDIES PAR SADARBĪBU</a:t>
            </a:r>
            <a:r>
              <a:rPr lang="en-GB" sz="3200" cap="all" dirty="0">
                <a:solidFill>
                  <a:srgbClr val="009A46"/>
                </a:solidFill>
                <a:latin typeface="Calibri Light" panose="020F0302020204030204" pitchFamily="34" charset="0"/>
                <a:cs typeface="+mn-cs"/>
              </a:rPr>
              <a:t>!</a:t>
            </a:r>
          </a:p>
          <a:p>
            <a:pPr fontAlgn="auto">
              <a:spcBef>
                <a:spcPts val="0"/>
              </a:spcBef>
              <a:spcAft>
                <a:spcPts val="0"/>
              </a:spcAft>
              <a:defRPr/>
            </a:pPr>
            <a:endParaRPr lang="lv-LV" sz="2400" dirty="0">
              <a:latin typeface="Calibri Light" panose="020F0302020204030204" pitchFamily="34" charset="0"/>
            </a:endParaRPr>
          </a:p>
          <a:p>
            <a:pPr fontAlgn="auto">
              <a:spcBef>
                <a:spcPts val="0"/>
              </a:spcBef>
              <a:spcAft>
                <a:spcPts val="0"/>
              </a:spcAft>
              <a:defRPr/>
            </a:pPr>
            <a:r>
              <a:rPr lang="lv-LV" sz="2400" dirty="0">
                <a:latin typeface="Calibri Light" panose="020F0302020204030204" pitchFamily="34" charset="0"/>
              </a:rPr>
              <a:t>Vēlam veiksmi energoefektivitātes līgumu izmantošanā publisko ēku renovācijai!</a:t>
            </a:r>
          </a:p>
          <a:p>
            <a:pPr fontAlgn="auto">
              <a:spcBef>
                <a:spcPts val="0"/>
              </a:spcBef>
              <a:spcAft>
                <a:spcPts val="0"/>
              </a:spcAft>
              <a:defRPr/>
            </a:pPr>
            <a:endParaRPr lang="en-GB" sz="2400" dirty="0">
              <a:solidFill>
                <a:srgbClr val="009A46"/>
              </a:solidFill>
              <a:latin typeface="Calibri Light" panose="020F0302020204030204" pitchFamily="34" charset="0"/>
              <a:cs typeface="+mn-cs"/>
            </a:endParaRPr>
          </a:p>
          <a:p>
            <a:pPr fontAlgn="auto">
              <a:spcBef>
                <a:spcPts val="0"/>
              </a:spcBef>
              <a:spcAft>
                <a:spcPts val="0"/>
              </a:spcAft>
              <a:defRPr/>
            </a:pPr>
            <a:r>
              <a:rPr lang="en-GB" sz="2400" b="1" dirty="0">
                <a:solidFill>
                  <a:srgbClr val="009A46"/>
                </a:solidFill>
                <a:latin typeface="Calibri Light" panose="020F0302020204030204" pitchFamily="34" charset="0"/>
                <a:cs typeface="+mn-cs"/>
                <a:hlinkClick r:id="rId18"/>
              </a:rPr>
              <a:t>www.encp-intrans.eu</a:t>
            </a:r>
            <a:endParaRPr lang="lv-LV" sz="2400" b="1" dirty="0">
              <a:solidFill>
                <a:srgbClr val="009A46"/>
              </a:solidFill>
              <a:latin typeface="Calibri Light" panose="020F0302020204030204" pitchFamily="34" charset="0"/>
              <a:cs typeface="+mn-cs"/>
            </a:endParaRPr>
          </a:p>
          <a:p>
            <a:pPr fontAlgn="auto">
              <a:spcBef>
                <a:spcPts val="0"/>
              </a:spcBef>
              <a:spcAft>
                <a:spcPts val="0"/>
              </a:spcAft>
              <a:defRPr/>
            </a:pPr>
            <a:endParaRPr lang="lv-LV" sz="1000" b="1" dirty="0">
              <a:solidFill>
                <a:srgbClr val="009A46"/>
              </a:solidFill>
              <a:latin typeface="Calibri Light" panose="020F0302020204030204" pitchFamily="34" charset="0"/>
              <a:cs typeface="+mn-cs"/>
            </a:endParaRPr>
          </a:p>
          <a:p>
            <a:pPr fontAlgn="auto">
              <a:spcBef>
                <a:spcPts val="0"/>
              </a:spcBef>
              <a:spcAft>
                <a:spcPts val="0"/>
              </a:spcAft>
              <a:defRPr/>
            </a:pPr>
            <a:r>
              <a:rPr lang="lv-LV" sz="2000" b="1" dirty="0">
                <a:solidFill>
                  <a:srgbClr val="009A46"/>
                </a:solidFill>
                <a:latin typeface="Calibri Light" panose="020F0302020204030204" pitchFamily="34" charset="0"/>
                <a:cs typeface="+mn-cs"/>
              </a:rPr>
              <a:t>Biedrība “Zemgales reģionālā enerģētikas aģentūra” (ZREA)</a:t>
            </a:r>
          </a:p>
          <a:p>
            <a:pPr fontAlgn="auto">
              <a:spcBef>
                <a:spcPts val="0"/>
              </a:spcBef>
              <a:spcAft>
                <a:spcPts val="0"/>
              </a:spcAft>
              <a:defRPr/>
            </a:pPr>
            <a:r>
              <a:rPr lang="lv-LV" sz="2000" b="1" dirty="0" err="1">
                <a:solidFill>
                  <a:srgbClr val="009A46"/>
                </a:solidFill>
                <a:latin typeface="Calibri Light" panose="020F0302020204030204" pitchFamily="34" charset="0"/>
                <a:cs typeface="+mn-cs"/>
                <a:hlinkClick r:id="rId19"/>
              </a:rPr>
              <a:t>www.zrea.lv</a:t>
            </a:r>
            <a:r>
              <a:rPr lang="lv-LV" sz="2000" b="1" dirty="0">
                <a:solidFill>
                  <a:srgbClr val="009A46"/>
                </a:solidFill>
                <a:latin typeface="Calibri Light" panose="020F0302020204030204" pitchFamily="34" charset="0"/>
                <a:cs typeface="+mn-cs"/>
              </a:rPr>
              <a:t> / </a:t>
            </a:r>
            <a:r>
              <a:rPr lang="lv-LV" sz="2000" b="1" dirty="0" err="1">
                <a:solidFill>
                  <a:srgbClr val="009A46"/>
                </a:solidFill>
                <a:latin typeface="Calibri Light" panose="020F0302020204030204" pitchFamily="34" charset="0"/>
                <a:cs typeface="+mn-cs"/>
              </a:rPr>
              <a:t>twitter</a:t>
            </a:r>
            <a:r>
              <a:rPr lang="lv-LV" sz="2000" b="1" dirty="0">
                <a:solidFill>
                  <a:srgbClr val="009A46"/>
                </a:solidFill>
                <a:latin typeface="Calibri Light" panose="020F0302020204030204" pitchFamily="34" charset="0"/>
                <a:cs typeface="+mn-cs"/>
              </a:rPr>
              <a:t>: @ZREA_ENERGY  / + 371 63080205 / </a:t>
            </a:r>
            <a:r>
              <a:rPr lang="lv-LV" sz="2000" b="1" dirty="0" err="1">
                <a:solidFill>
                  <a:srgbClr val="009A46"/>
                </a:solidFill>
                <a:latin typeface="Calibri Light" panose="020F0302020204030204" pitchFamily="34" charset="0"/>
                <a:cs typeface="+mn-cs"/>
              </a:rPr>
              <a:t>zrea@zrea.lv</a:t>
            </a:r>
            <a:endParaRPr lang="lv-LV" sz="2000" b="1" dirty="0">
              <a:solidFill>
                <a:srgbClr val="009A46"/>
              </a:solidFill>
              <a:latin typeface="Calibri Light" panose="020F0302020204030204" pitchFamily="34" charset="0"/>
              <a:cs typeface="+mn-cs"/>
            </a:endParaRPr>
          </a:p>
          <a:p>
            <a:pPr fontAlgn="auto">
              <a:spcBef>
                <a:spcPts val="0"/>
              </a:spcBef>
              <a:spcAft>
                <a:spcPts val="0"/>
              </a:spcAft>
              <a:defRPr/>
            </a:pPr>
            <a:endParaRPr lang="en-GB" sz="2400" b="1" dirty="0">
              <a:solidFill>
                <a:srgbClr val="009A46"/>
              </a:solidFill>
              <a:latin typeface="Calibri Light" panose="020F0302020204030204" pitchFamily="34" charset="0"/>
              <a:cs typeface="+mn-cs"/>
            </a:endParaRPr>
          </a:p>
          <a:p>
            <a:pPr fontAlgn="auto">
              <a:spcBef>
                <a:spcPts val="0"/>
              </a:spcBef>
              <a:spcAft>
                <a:spcPts val="0"/>
              </a:spcAft>
              <a:defRPr/>
            </a:pPr>
            <a:endParaRPr lang="en-GB" sz="3200" dirty="0">
              <a:solidFill>
                <a:srgbClr val="009A46"/>
              </a:solidFill>
              <a:latin typeface="Calibri Light" panose="020F0302020204030204" pitchFamily="34" charset="0"/>
              <a:cs typeface="+mn-cs"/>
            </a:endParaRPr>
          </a:p>
          <a:p>
            <a:pPr fontAlgn="auto">
              <a:spcBef>
                <a:spcPts val="0"/>
              </a:spcBef>
              <a:spcAft>
                <a:spcPts val="0"/>
              </a:spcAft>
              <a:defRPr/>
            </a:pPr>
            <a:endParaRPr lang="en-GB" sz="3200" dirty="0">
              <a:solidFill>
                <a:srgbClr val="009A46"/>
              </a:solidFill>
              <a:latin typeface="Calibri Light" panose="020F0302020204030204" pitchFamily="34" charset="0"/>
              <a:cs typeface="+mn-cs"/>
            </a:endParaRPr>
          </a:p>
          <a:p>
            <a:pPr fontAlgn="auto">
              <a:spcBef>
                <a:spcPts val="0"/>
              </a:spcBef>
              <a:spcAft>
                <a:spcPts val="0"/>
              </a:spcAft>
              <a:defRPr/>
            </a:pPr>
            <a:endParaRPr lang="de-DE" sz="3200" dirty="0">
              <a:solidFill>
                <a:srgbClr val="009A46"/>
              </a:solidFill>
              <a:latin typeface="Calibri Light" panose="020F0302020204030204" pitchFamily="34" charset="0"/>
              <a:cs typeface="+mn-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28"/>
          <p:cNvSpPr>
            <a:spLocks noGrp="1"/>
          </p:cNvSpPr>
          <p:nvPr>
            <p:ph type="title"/>
          </p:nvPr>
        </p:nvSpPr>
        <p:spPr>
          <a:xfrm>
            <a:off x="107950" y="0"/>
            <a:ext cx="9001125" cy="981075"/>
          </a:xfrm>
        </p:spPr>
        <p:txBody>
          <a:bodyPr/>
          <a:lstStyle/>
          <a:p>
            <a:pPr algn="l" eaLnBrk="1" hangingPunct="1"/>
            <a:r>
              <a:rPr lang="de-DE" altLang="en-US" sz="2800">
                <a:solidFill>
                  <a:srgbClr val="008000"/>
                </a:solidFill>
                <a:latin typeface="Calibri Light" pitchFamily="34" charset="0"/>
              </a:rPr>
              <a:t>EnPC-INTRANS proje</a:t>
            </a:r>
            <a:r>
              <a:rPr lang="lv-LV" altLang="en-US" sz="2800">
                <a:solidFill>
                  <a:srgbClr val="008000"/>
                </a:solidFill>
                <a:latin typeface="Calibri Light" pitchFamily="34" charset="0"/>
              </a:rPr>
              <a:t>kts</a:t>
            </a:r>
            <a:endParaRPr lang="de-DE" altLang="en-US" sz="2800">
              <a:solidFill>
                <a:srgbClr val="008000"/>
              </a:solidFill>
              <a:latin typeface="Calibri Light" pitchFamily="34" charset="0"/>
            </a:endParaRPr>
          </a:p>
        </p:txBody>
      </p:sp>
      <p:sp>
        <p:nvSpPr>
          <p:cNvPr id="15363" name="Foliennummernplatzhalter 14"/>
          <p:cNvSpPr>
            <a:spLocks noGrp="1"/>
          </p:cNvSpPr>
          <p:nvPr>
            <p:ph type="sldNum" sz="quarter" idx="12"/>
          </p:nvPr>
        </p:nvSpPr>
        <p:spPr bwMode="auto">
          <a:xfrm>
            <a:off x="7010400" y="6661150"/>
            <a:ext cx="2133600" cy="196850"/>
          </a:xfrm>
          <a:ln>
            <a:miter lim="800000"/>
            <a:headEnd/>
            <a:tailEnd/>
          </a:ln>
        </p:spPr>
        <p:txBody>
          <a:bodyPr wrap="square" numCol="1" anchorCtr="0" compatLnSpc="1">
            <a:prstTxWarp prst="textNoShape">
              <a:avLst/>
            </a:prstTxWarp>
          </a:bodyPr>
          <a:lstStyle/>
          <a:p>
            <a:pPr algn="l" fontAlgn="base">
              <a:spcBef>
                <a:spcPct val="0"/>
              </a:spcBef>
              <a:spcAft>
                <a:spcPct val="0"/>
              </a:spcAft>
              <a:defRPr/>
            </a:pPr>
            <a:r>
              <a:rPr lang="de-DE" altLang="en-US" sz="1400" dirty="0">
                <a:solidFill>
                  <a:srgbClr val="009A46"/>
                </a:solidFill>
                <a:latin typeface="Calibri Light" pitchFamily="34" charset="0"/>
              </a:rPr>
              <a:t>Sl</a:t>
            </a:r>
            <a:r>
              <a:rPr lang="lv-LV" altLang="en-US" sz="1400" dirty="0" err="1">
                <a:solidFill>
                  <a:srgbClr val="009A46"/>
                </a:solidFill>
                <a:latin typeface="Calibri Light" pitchFamily="34" charset="0"/>
              </a:rPr>
              <a:t>aids</a:t>
            </a:r>
            <a:r>
              <a:rPr lang="lv-LV" altLang="en-US" sz="1400" dirty="0">
                <a:solidFill>
                  <a:srgbClr val="009A46"/>
                </a:solidFill>
                <a:latin typeface="Calibri Light" pitchFamily="34" charset="0"/>
              </a:rPr>
              <a:t> Nr. </a:t>
            </a:r>
            <a:fld id="{CB92D779-9FE4-49ED-A149-633FE69F2746}" type="slidenum">
              <a:rPr lang="de-DE" altLang="en-US" sz="1400" smtClean="0">
                <a:solidFill>
                  <a:srgbClr val="009A46"/>
                </a:solidFill>
                <a:latin typeface="Calibri Light" pitchFamily="34" charset="0"/>
              </a:rPr>
              <a:pPr algn="l" fontAlgn="base">
                <a:spcBef>
                  <a:spcPct val="0"/>
                </a:spcBef>
                <a:spcAft>
                  <a:spcPct val="0"/>
                </a:spcAft>
                <a:defRPr/>
              </a:pPr>
              <a:t>3</a:t>
            </a:fld>
            <a:endParaRPr lang="de-DE" altLang="en-US" sz="1400" dirty="0">
              <a:solidFill>
                <a:srgbClr val="009A46"/>
              </a:solidFill>
              <a:latin typeface="Calibri Light" pitchFamily="34" charset="0"/>
            </a:endParaRPr>
          </a:p>
        </p:txBody>
      </p:sp>
      <p:pic>
        <p:nvPicPr>
          <p:cNvPr id="17412" name="Grafik 6"/>
          <p:cNvPicPr>
            <a:picLocks noChangeAspect="1"/>
          </p:cNvPicPr>
          <p:nvPr/>
        </p:nvPicPr>
        <p:blipFill>
          <a:blip r:embed="rId2" cstate="print"/>
          <a:srcRect/>
          <a:stretch>
            <a:fillRect/>
          </a:stretch>
        </p:blipFill>
        <p:spPr bwMode="auto">
          <a:xfrm>
            <a:off x="7264400" y="38100"/>
            <a:ext cx="1833563" cy="576263"/>
          </a:xfrm>
          <a:prstGeom prst="rect">
            <a:avLst/>
          </a:prstGeom>
          <a:noFill/>
          <a:ln w="9525">
            <a:noFill/>
            <a:miter lim="800000"/>
            <a:headEnd/>
            <a:tailEnd/>
          </a:ln>
        </p:spPr>
      </p:pic>
      <p:pic>
        <p:nvPicPr>
          <p:cNvPr id="17413" name="Picture 2"/>
          <p:cNvPicPr>
            <a:picLocks noChangeAspect="1" noChangeArrowheads="1"/>
          </p:cNvPicPr>
          <p:nvPr/>
        </p:nvPicPr>
        <p:blipFill>
          <a:blip r:embed="rId3" cstate="print"/>
          <a:srcRect/>
          <a:stretch>
            <a:fillRect/>
          </a:stretch>
        </p:blipFill>
        <p:spPr bwMode="auto">
          <a:xfrm>
            <a:off x="692150" y="2336800"/>
            <a:ext cx="1428750" cy="1428750"/>
          </a:xfrm>
          <a:prstGeom prst="rect">
            <a:avLst/>
          </a:prstGeom>
          <a:noFill/>
          <a:ln w="9525">
            <a:noFill/>
            <a:miter lim="800000"/>
            <a:headEnd/>
            <a:tailEnd/>
          </a:ln>
        </p:spPr>
      </p:pic>
      <p:pic>
        <p:nvPicPr>
          <p:cNvPr id="17414" name="Picture 10" descr="http://www.e-code.sk/wp-content/uploads/2014/02/newlogo_colour_transparent.png">
            <a:hlinkClick r:id="rId4"/>
          </p:cNvPr>
          <p:cNvPicPr>
            <a:picLocks noChangeAspect="1" noChangeArrowheads="1"/>
          </p:cNvPicPr>
          <p:nvPr/>
        </p:nvPicPr>
        <p:blipFill>
          <a:blip r:embed="rId5" cstate="print"/>
          <a:srcRect/>
          <a:stretch>
            <a:fillRect/>
          </a:stretch>
        </p:blipFill>
        <p:spPr bwMode="auto">
          <a:xfrm>
            <a:off x="7108825" y="4044950"/>
            <a:ext cx="1525588" cy="787400"/>
          </a:xfrm>
          <a:prstGeom prst="rect">
            <a:avLst/>
          </a:prstGeom>
          <a:noFill/>
          <a:ln w="9525">
            <a:noFill/>
            <a:miter lim="800000"/>
            <a:headEnd/>
            <a:tailEnd/>
          </a:ln>
        </p:spPr>
      </p:pic>
      <p:pic>
        <p:nvPicPr>
          <p:cNvPr id="17415" name="Picture 16" descr="http://www.regions4greengrowth.eu/as_r4gg/img/partners/prahova.png?">
            <a:hlinkClick r:id="rId6"/>
          </p:cNvPr>
          <p:cNvPicPr>
            <a:picLocks noChangeAspect="1" noChangeArrowheads="1"/>
          </p:cNvPicPr>
          <p:nvPr/>
        </p:nvPicPr>
        <p:blipFill>
          <a:blip r:embed="rId7" cstate="print"/>
          <a:srcRect/>
          <a:stretch>
            <a:fillRect/>
          </a:stretch>
        </p:blipFill>
        <p:spPr bwMode="auto">
          <a:xfrm>
            <a:off x="6245225" y="5243513"/>
            <a:ext cx="1322388" cy="727075"/>
          </a:xfrm>
          <a:prstGeom prst="rect">
            <a:avLst/>
          </a:prstGeom>
          <a:noFill/>
          <a:ln w="9525">
            <a:noFill/>
            <a:miter lim="800000"/>
            <a:headEnd/>
            <a:tailEnd/>
          </a:ln>
        </p:spPr>
      </p:pic>
      <p:pic>
        <p:nvPicPr>
          <p:cNvPr id="17416" name="Picture 17">
            <a:hlinkClick r:id="rId8"/>
          </p:cNvPr>
          <p:cNvPicPr>
            <a:picLocks noChangeAspect="1"/>
          </p:cNvPicPr>
          <p:nvPr/>
        </p:nvPicPr>
        <p:blipFill>
          <a:blip r:embed="rId9" cstate="print"/>
          <a:srcRect/>
          <a:stretch>
            <a:fillRect/>
          </a:stretch>
        </p:blipFill>
        <p:spPr bwMode="auto">
          <a:xfrm>
            <a:off x="5508625" y="1573213"/>
            <a:ext cx="2613025" cy="833437"/>
          </a:xfrm>
          <a:prstGeom prst="rect">
            <a:avLst/>
          </a:prstGeom>
          <a:noFill/>
          <a:ln w="9525">
            <a:noFill/>
            <a:miter lim="800000"/>
            <a:headEnd/>
            <a:tailEnd/>
          </a:ln>
        </p:spPr>
      </p:pic>
      <p:pic>
        <p:nvPicPr>
          <p:cNvPr id="17417" name="Picture 2" descr="http://www.google.de/url?source=imglanding&amp;ct=img&amp;q=http://issat.dcaf.ch/var/ezwebin_site/storage/images/home/community-of-practice/directory/organisations/standing-conference-of-towns-and-municipalities-the-union-of-towns-and-municipalities-of-serbia/16550-4-eng-GB/Standing-Conference-of-Towns-and-Municipalities-The-Union-of-Towns-and-Municipalities-of-Serbia_medium.png&amp;sa=X&amp;ei=W1ZpVaaJBqu67gbYm4DYCA&amp;ved=0CAkQ8wc&amp;usg=AFQjCNFyVjF2DeE_wnlxeKdOvVBduWU5UA"/>
          <p:cNvPicPr>
            <a:picLocks noChangeAspect="1" noChangeArrowheads="1"/>
          </p:cNvPicPr>
          <p:nvPr/>
        </p:nvPicPr>
        <p:blipFill>
          <a:blip r:embed="rId10" cstate="print"/>
          <a:srcRect/>
          <a:stretch>
            <a:fillRect/>
          </a:stretch>
        </p:blipFill>
        <p:spPr bwMode="auto">
          <a:xfrm>
            <a:off x="1947863" y="4816475"/>
            <a:ext cx="819150" cy="1581150"/>
          </a:xfrm>
          <a:prstGeom prst="rect">
            <a:avLst/>
          </a:prstGeom>
          <a:noFill/>
          <a:ln w="9525">
            <a:noFill/>
            <a:miter lim="800000"/>
            <a:headEnd/>
            <a:tailEnd/>
          </a:ln>
        </p:spPr>
      </p:pic>
      <p:pic>
        <p:nvPicPr>
          <p:cNvPr id="17418" name="Picture 3"/>
          <p:cNvPicPr>
            <a:picLocks noChangeAspect="1" noChangeArrowheads="1"/>
          </p:cNvPicPr>
          <p:nvPr/>
        </p:nvPicPr>
        <p:blipFill>
          <a:blip r:embed="rId11" cstate="print"/>
          <a:srcRect/>
          <a:stretch>
            <a:fillRect/>
          </a:stretch>
        </p:blipFill>
        <p:spPr bwMode="auto">
          <a:xfrm>
            <a:off x="1552575" y="1492250"/>
            <a:ext cx="1778000" cy="820738"/>
          </a:xfrm>
          <a:prstGeom prst="rect">
            <a:avLst/>
          </a:prstGeom>
          <a:noFill/>
          <a:ln w="9525">
            <a:noFill/>
            <a:miter lim="800000"/>
            <a:headEnd/>
            <a:tailEnd/>
          </a:ln>
        </p:spPr>
      </p:pic>
      <p:pic>
        <p:nvPicPr>
          <p:cNvPr id="17419" name="Picture 5" descr="http://www.google.de/url?source=imglanding&amp;ct=img&amp;q=http://www.managenergy.net/images/actors/a5264.gif&amp;sa=X&amp;ei=01ZpVfXcAqTW7AaNmoHIBA&amp;ved=0CAkQ8wc&amp;usg=AFQjCNFekb40VKUxGvzkSEXP09wWYrt0Bw"/>
          <p:cNvPicPr>
            <a:picLocks noChangeAspect="1" noChangeArrowheads="1"/>
          </p:cNvPicPr>
          <p:nvPr/>
        </p:nvPicPr>
        <p:blipFill>
          <a:blip r:embed="rId12" cstate="print"/>
          <a:srcRect/>
          <a:stretch>
            <a:fillRect/>
          </a:stretch>
        </p:blipFill>
        <p:spPr bwMode="auto">
          <a:xfrm>
            <a:off x="4035425" y="5480050"/>
            <a:ext cx="1619250" cy="1143000"/>
          </a:xfrm>
          <a:prstGeom prst="rect">
            <a:avLst/>
          </a:prstGeom>
          <a:noFill/>
          <a:ln w="9525">
            <a:noFill/>
            <a:miter lim="800000"/>
            <a:headEnd/>
            <a:tailEnd/>
          </a:ln>
        </p:spPr>
      </p:pic>
      <p:pic>
        <p:nvPicPr>
          <p:cNvPr id="17420" name="Picture 3"/>
          <p:cNvPicPr>
            <a:picLocks noChangeAspect="1" noChangeArrowheads="1"/>
          </p:cNvPicPr>
          <p:nvPr/>
        </p:nvPicPr>
        <p:blipFill>
          <a:blip r:embed="rId13" cstate="print"/>
          <a:srcRect/>
          <a:stretch>
            <a:fillRect/>
          </a:stretch>
        </p:blipFill>
        <p:spPr bwMode="auto">
          <a:xfrm>
            <a:off x="3651250" y="831850"/>
            <a:ext cx="1587500" cy="1589088"/>
          </a:xfrm>
          <a:prstGeom prst="rect">
            <a:avLst/>
          </a:prstGeom>
          <a:noFill/>
          <a:ln w="9525">
            <a:noFill/>
            <a:miter lim="800000"/>
            <a:headEnd/>
            <a:tailEnd/>
          </a:ln>
        </p:spPr>
      </p:pic>
      <p:sp>
        <p:nvSpPr>
          <p:cNvPr id="17421" name="Rectangle 3"/>
          <p:cNvSpPr>
            <a:spLocks noChangeArrowheads="1"/>
          </p:cNvSpPr>
          <p:nvPr/>
        </p:nvSpPr>
        <p:spPr bwMode="auto">
          <a:xfrm>
            <a:off x="152400" y="771525"/>
            <a:ext cx="2271713" cy="704850"/>
          </a:xfrm>
          <a:prstGeom prst="rect">
            <a:avLst/>
          </a:prstGeom>
          <a:noFill/>
          <a:ln w="9525" algn="ctr">
            <a:noFill/>
            <a:miter lim="800000"/>
            <a:headEnd/>
            <a:tailEnd/>
          </a:ln>
        </p:spPr>
        <p:txBody>
          <a:bodyPr anchor="ctr"/>
          <a:lstStyle/>
          <a:p>
            <a:pPr eaLnBrk="0" hangingPunct="0"/>
            <a:r>
              <a:rPr lang="en-US" altLang="de-DE" sz="2000" b="1">
                <a:solidFill>
                  <a:srgbClr val="2E983D"/>
                </a:solidFill>
                <a:latin typeface="Calibri Light" pitchFamily="34" charset="0"/>
              </a:rPr>
              <a:t>10 Partner</a:t>
            </a:r>
            <a:r>
              <a:rPr lang="lv-LV" altLang="de-DE" sz="2000" b="1">
                <a:solidFill>
                  <a:srgbClr val="2E983D"/>
                </a:solidFill>
                <a:latin typeface="Calibri Light" pitchFamily="34" charset="0"/>
              </a:rPr>
              <a:t>i</a:t>
            </a:r>
            <a:r>
              <a:rPr lang="en-US" altLang="de-DE" sz="2000" b="1">
                <a:solidFill>
                  <a:srgbClr val="2E983D"/>
                </a:solidFill>
                <a:latin typeface="Calibri Light" pitchFamily="34" charset="0"/>
              </a:rPr>
              <a:t> </a:t>
            </a:r>
            <a:r>
              <a:rPr lang="lv-LV" altLang="de-DE" sz="2000" b="1">
                <a:solidFill>
                  <a:srgbClr val="2E983D"/>
                </a:solidFill>
                <a:latin typeface="Calibri Light" pitchFamily="34" charset="0"/>
              </a:rPr>
              <a:t>no</a:t>
            </a:r>
            <a:r>
              <a:rPr lang="en-US" altLang="de-DE" sz="2000" b="1">
                <a:solidFill>
                  <a:srgbClr val="2E983D"/>
                </a:solidFill>
                <a:latin typeface="Calibri Light" pitchFamily="34" charset="0"/>
              </a:rPr>
              <a:t/>
            </a:r>
            <a:br>
              <a:rPr lang="en-US" altLang="de-DE" sz="2000" b="1">
                <a:solidFill>
                  <a:srgbClr val="2E983D"/>
                </a:solidFill>
                <a:latin typeface="Calibri Light" pitchFamily="34" charset="0"/>
              </a:rPr>
            </a:br>
            <a:r>
              <a:rPr lang="en-US" altLang="de-DE" sz="2000" b="1">
                <a:solidFill>
                  <a:srgbClr val="2E983D"/>
                </a:solidFill>
                <a:latin typeface="Calibri Light" pitchFamily="34" charset="0"/>
              </a:rPr>
              <a:t>  9</a:t>
            </a:r>
            <a:r>
              <a:rPr lang="lv-LV" altLang="de-DE" sz="2000" b="1">
                <a:solidFill>
                  <a:srgbClr val="2E983D"/>
                </a:solidFill>
                <a:latin typeface="Calibri Light" pitchFamily="34" charset="0"/>
              </a:rPr>
              <a:t> valstīm</a:t>
            </a:r>
            <a:endParaRPr lang="en-US" altLang="de-DE" sz="2000" b="1">
              <a:solidFill>
                <a:srgbClr val="2E983D"/>
              </a:solidFill>
              <a:latin typeface="Calibri Light" pitchFamily="34" charset="0"/>
            </a:endParaRPr>
          </a:p>
        </p:txBody>
      </p:sp>
      <p:sp>
        <p:nvSpPr>
          <p:cNvPr id="17422" name="Textfeld 2"/>
          <p:cNvSpPr txBox="1">
            <a:spLocks noChangeArrowheads="1"/>
          </p:cNvSpPr>
          <p:nvPr/>
        </p:nvSpPr>
        <p:spPr bwMode="auto">
          <a:xfrm>
            <a:off x="3255963" y="2327275"/>
            <a:ext cx="1133475" cy="369888"/>
          </a:xfrm>
          <a:prstGeom prst="rect">
            <a:avLst/>
          </a:prstGeom>
          <a:noFill/>
          <a:ln w="9525">
            <a:noFill/>
            <a:miter lim="800000"/>
            <a:headEnd/>
            <a:tailEnd/>
          </a:ln>
        </p:spPr>
        <p:txBody>
          <a:bodyPr wrap="none">
            <a:spAutoFit/>
          </a:bodyPr>
          <a:lstStyle/>
          <a:p>
            <a:pPr eaLnBrk="0" hangingPunct="0"/>
            <a:r>
              <a:rPr lang="de-DE" altLang="de-DE">
                <a:latin typeface="Arial" charset="0"/>
              </a:rPr>
              <a:t>Germany</a:t>
            </a:r>
            <a:endParaRPr lang="en-US" altLang="de-DE">
              <a:latin typeface="Arial" charset="0"/>
            </a:endParaRPr>
          </a:p>
        </p:txBody>
      </p:sp>
      <p:sp>
        <p:nvSpPr>
          <p:cNvPr id="17423" name="Textfeld 30"/>
          <p:cNvSpPr txBox="1">
            <a:spLocks noChangeArrowheads="1"/>
          </p:cNvSpPr>
          <p:nvPr/>
        </p:nvSpPr>
        <p:spPr bwMode="auto">
          <a:xfrm>
            <a:off x="2170113" y="2995613"/>
            <a:ext cx="941387" cy="369887"/>
          </a:xfrm>
          <a:prstGeom prst="rect">
            <a:avLst/>
          </a:prstGeom>
          <a:noFill/>
          <a:ln w="9525">
            <a:noFill/>
            <a:miter lim="800000"/>
            <a:headEnd/>
            <a:tailEnd/>
          </a:ln>
        </p:spPr>
        <p:txBody>
          <a:bodyPr wrap="none">
            <a:spAutoFit/>
          </a:bodyPr>
          <a:lstStyle/>
          <a:p>
            <a:pPr eaLnBrk="0" hangingPunct="0"/>
            <a:r>
              <a:rPr lang="de-DE" altLang="de-DE">
                <a:latin typeface="Arial" charset="0"/>
              </a:rPr>
              <a:t>Greece</a:t>
            </a:r>
            <a:endParaRPr lang="en-US" altLang="de-DE">
              <a:latin typeface="Arial" charset="0"/>
            </a:endParaRPr>
          </a:p>
        </p:txBody>
      </p:sp>
      <p:sp>
        <p:nvSpPr>
          <p:cNvPr id="17424" name="Textfeld 31"/>
          <p:cNvSpPr txBox="1">
            <a:spLocks noChangeArrowheads="1"/>
          </p:cNvSpPr>
          <p:nvPr/>
        </p:nvSpPr>
        <p:spPr bwMode="auto">
          <a:xfrm>
            <a:off x="1771650" y="3765550"/>
            <a:ext cx="1069975" cy="369888"/>
          </a:xfrm>
          <a:prstGeom prst="rect">
            <a:avLst/>
          </a:prstGeom>
          <a:noFill/>
          <a:ln w="9525">
            <a:noFill/>
            <a:miter lim="800000"/>
            <a:headEnd/>
            <a:tailEnd/>
          </a:ln>
        </p:spPr>
        <p:txBody>
          <a:bodyPr wrap="none">
            <a:spAutoFit/>
          </a:bodyPr>
          <a:lstStyle/>
          <a:p>
            <a:pPr eaLnBrk="0" hangingPunct="0"/>
            <a:r>
              <a:rPr lang="de-DE" altLang="de-DE">
                <a:latin typeface="Arial" charset="0"/>
              </a:rPr>
              <a:t>Slovenia</a:t>
            </a:r>
            <a:endParaRPr lang="en-US" altLang="de-DE">
              <a:latin typeface="Arial" charset="0"/>
            </a:endParaRPr>
          </a:p>
        </p:txBody>
      </p:sp>
      <p:sp>
        <p:nvSpPr>
          <p:cNvPr id="17425" name="Textfeld 32"/>
          <p:cNvSpPr txBox="1">
            <a:spLocks noChangeArrowheads="1"/>
          </p:cNvSpPr>
          <p:nvPr/>
        </p:nvSpPr>
        <p:spPr bwMode="auto">
          <a:xfrm>
            <a:off x="2914650" y="4649788"/>
            <a:ext cx="852488" cy="369887"/>
          </a:xfrm>
          <a:prstGeom prst="rect">
            <a:avLst/>
          </a:prstGeom>
          <a:noFill/>
          <a:ln w="9525">
            <a:noFill/>
            <a:miter lim="800000"/>
            <a:headEnd/>
            <a:tailEnd/>
          </a:ln>
        </p:spPr>
        <p:txBody>
          <a:bodyPr wrap="none">
            <a:spAutoFit/>
          </a:bodyPr>
          <a:lstStyle/>
          <a:p>
            <a:pPr eaLnBrk="0" hangingPunct="0"/>
            <a:r>
              <a:rPr lang="de-DE" altLang="de-DE">
                <a:latin typeface="Arial" charset="0"/>
              </a:rPr>
              <a:t>Serbia</a:t>
            </a:r>
            <a:endParaRPr lang="en-US" altLang="de-DE">
              <a:latin typeface="Arial" charset="0"/>
            </a:endParaRPr>
          </a:p>
        </p:txBody>
      </p:sp>
      <p:sp>
        <p:nvSpPr>
          <p:cNvPr id="17426" name="Textfeld 33"/>
          <p:cNvSpPr txBox="1">
            <a:spLocks noChangeArrowheads="1"/>
          </p:cNvSpPr>
          <p:nvPr/>
        </p:nvSpPr>
        <p:spPr bwMode="auto">
          <a:xfrm>
            <a:off x="4357688" y="5018088"/>
            <a:ext cx="800100" cy="369887"/>
          </a:xfrm>
          <a:prstGeom prst="rect">
            <a:avLst/>
          </a:prstGeom>
          <a:noFill/>
          <a:ln w="9525">
            <a:noFill/>
            <a:miter lim="800000"/>
            <a:headEnd/>
            <a:tailEnd/>
          </a:ln>
        </p:spPr>
        <p:txBody>
          <a:bodyPr wrap="none">
            <a:spAutoFit/>
          </a:bodyPr>
          <a:lstStyle/>
          <a:p>
            <a:pPr eaLnBrk="0" hangingPunct="0"/>
            <a:r>
              <a:rPr lang="de-DE" altLang="de-DE">
                <a:latin typeface="Arial" charset="0"/>
              </a:rPr>
              <a:t>Latvia</a:t>
            </a:r>
            <a:endParaRPr lang="en-US" altLang="de-DE">
              <a:latin typeface="Arial" charset="0"/>
            </a:endParaRPr>
          </a:p>
        </p:txBody>
      </p:sp>
      <p:sp>
        <p:nvSpPr>
          <p:cNvPr id="17427" name="Textfeld 34"/>
          <p:cNvSpPr txBox="1">
            <a:spLocks noChangeArrowheads="1"/>
          </p:cNvSpPr>
          <p:nvPr/>
        </p:nvSpPr>
        <p:spPr bwMode="auto">
          <a:xfrm>
            <a:off x="5503863" y="4648200"/>
            <a:ext cx="1108075" cy="368300"/>
          </a:xfrm>
          <a:prstGeom prst="rect">
            <a:avLst/>
          </a:prstGeom>
          <a:noFill/>
          <a:ln w="9525">
            <a:noFill/>
            <a:miter lim="800000"/>
            <a:headEnd/>
            <a:tailEnd/>
          </a:ln>
        </p:spPr>
        <p:txBody>
          <a:bodyPr wrap="none">
            <a:spAutoFit/>
          </a:bodyPr>
          <a:lstStyle/>
          <a:p>
            <a:pPr eaLnBrk="0" hangingPunct="0"/>
            <a:r>
              <a:rPr lang="de-DE" altLang="de-DE">
                <a:latin typeface="Arial" charset="0"/>
              </a:rPr>
              <a:t>Romania</a:t>
            </a:r>
            <a:endParaRPr lang="en-US" altLang="de-DE">
              <a:latin typeface="Arial" charset="0"/>
            </a:endParaRPr>
          </a:p>
        </p:txBody>
      </p:sp>
      <p:sp>
        <p:nvSpPr>
          <p:cNvPr id="17428" name="Textfeld 35"/>
          <p:cNvSpPr txBox="1">
            <a:spLocks noChangeArrowheads="1"/>
          </p:cNvSpPr>
          <p:nvPr/>
        </p:nvSpPr>
        <p:spPr bwMode="auto">
          <a:xfrm>
            <a:off x="6610350" y="3798888"/>
            <a:ext cx="1057275" cy="369887"/>
          </a:xfrm>
          <a:prstGeom prst="rect">
            <a:avLst/>
          </a:prstGeom>
          <a:noFill/>
          <a:ln w="9525">
            <a:noFill/>
            <a:miter lim="800000"/>
            <a:headEnd/>
            <a:tailEnd/>
          </a:ln>
        </p:spPr>
        <p:txBody>
          <a:bodyPr wrap="none">
            <a:spAutoFit/>
          </a:bodyPr>
          <a:lstStyle/>
          <a:p>
            <a:pPr eaLnBrk="0" hangingPunct="0"/>
            <a:r>
              <a:rPr lang="de-DE" altLang="de-DE">
                <a:latin typeface="Arial" charset="0"/>
              </a:rPr>
              <a:t>Slovakia</a:t>
            </a:r>
            <a:endParaRPr lang="en-US" altLang="de-DE">
              <a:latin typeface="Arial" charset="0"/>
            </a:endParaRPr>
          </a:p>
        </p:txBody>
      </p:sp>
      <p:sp>
        <p:nvSpPr>
          <p:cNvPr id="17429" name="Textfeld 36"/>
          <p:cNvSpPr txBox="1">
            <a:spLocks noChangeArrowheads="1"/>
          </p:cNvSpPr>
          <p:nvPr/>
        </p:nvSpPr>
        <p:spPr bwMode="auto">
          <a:xfrm>
            <a:off x="5856288" y="2862263"/>
            <a:ext cx="928687" cy="369887"/>
          </a:xfrm>
          <a:prstGeom prst="rect">
            <a:avLst/>
          </a:prstGeom>
          <a:noFill/>
          <a:ln w="9525">
            <a:noFill/>
            <a:miter lim="800000"/>
            <a:headEnd/>
            <a:tailEnd/>
          </a:ln>
        </p:spPr>
        <p:txBody>
          <a:bodyPr wrap="none">
            <a:spAutoFit/>
          </a:bodyPr>
          <a:lstStyle/>
          <a:p>
            <a:pPr eaLnBrk="0" hangingPunct="0"/>
            <a:r>
              <a:rPr lang="de-DE" altLang="de-DE">
                <a:latin typeface="Arial" charset="0"/>
              </a:rPr>
              <a:t>Croatia</a:t>
            </a:r>
            <a:endParaRPr lang="en-US" altLang="de-DE">
              <a:latin typeface="Arial" charset="0"/>
            </a:endParaRPr>
          </a:p>
        </p:txBody>
      </p:sp>
      <p:sp>
        <p:nvSpPr>
          <p:cNvPr id="17430" name="Textfeld 37"/>
          <p:cNvSpPr txBox="1">
            <a:spLocks noChangeArrowheads="1"/>
          </p:cNvSpPr>
          <p:nvPr/>
        </p:nvSpPr>
        <p:spPr bwMode="auto">
          <a:xfrm>
            <a:off x="5019675" y="2420938"/>
            <a:ext cx="979488" cy="368300"/>
          </a:xfrm>
          <a:prstGeom prst="rect">
            <a:avLst/>
          </a:prstGeom>
          <a:noFill/>
          <a:ln w="9525">
            <a:noFill/>
            <a:miter lim="800000"/>
            <a:headEnd/>
            <a:tailEnd/>
          </a:ln>
        </p:spPr>
        <p:txBody>
          <a:bodyPr wrap="none">
            <a:spAutoFit/>
          </a:bodyPr>
          <a:lstStyle/>
          <a:p>
            <a:pPr eaLnBrk="0" hangingPunct="0"/>
            <a:r>
              <a:rPr lang="de-DE" altLang="de-DE">
                <a:latin typeface="Arial" charset="0"/>
              </a:rPr>
              <a:t>Ukraine</a:t>
            </a:r>
            <a:endParaRPr lang="en-US" altLang="de-DE">
              <a:latin typeface="Arial" charset="0"/>
            </a:endParaRPr>
          </a:p>
        </p:txBody>
      </p:sp>
      <p:pic>
        <p:nvPicPr>
          <p:cNvPr id="17431" name="Picture 6" descr="http://www.google.de/url?source=imglanding&amp;ct=img&amp;q=http://www.big-east.eu/consortium/logo_eihp.jpg&amp;sa=X&amp;ei=-VppVbaHCuWC7gag14HYCQ&amp;ved=0CAkQ8wc&amp;usg=AFQjCNHmKt2FldDBCFwB_Dq8dn_F7SDhqg"/>
          <p:cNvPicPr>
            <a:picLocks noChangeAspect="1" noChangeArrowheads="1"/>
          </p:cNvPicPr>
          <p:nvPr/>
        </p:nvPicPr>
        <p:blipFill>
          <a:blip r:embed="rId14" cstate="print"/>
          <a:srcRect/>
          <a:stretch>
            <a:fillRect/>
          </a:stretch>
        </p:blipFill>
        <p:spPr bwMode="auto">
          <a:xfrm>
            <a:off x="6907213" y="2713038"/>
            <a:ext cx="1577975" cy="722312"/>
          </a:xfrm>
          <a:prstGeom prst="rect">
            <a:avLst/>
          </a:prstGeom>
          <a:noFill/>
          <a:ln w="9525">
            <a:noFill/>
            <a:miter lim="800000"/>
            <a:headEnd/>
            <a:tailEnd/>
          </a:ln>
        </p:spPr>
      </p:pic>
      <p:cxnSp>
        <p:nvCxnSpPr>
          <p:cNvPr id="17432" name="Gerade Verbindung 9"/>
          <p:cNvCxnSpPr>
            <a:cxnSpLocks noChangeShapeType="1"/>
            <a:endCxn id="17422" idx="2"/>
          </p:cNvCxnSpPr>
          <p:nvPr/>
        </p:nvCxnSpPr>
        <p:spPr bwMode="auto">
          <a:xfrm flipH="1" flipV="1">
            <a:off x="3822700" y="2697163"/>
            <a:ext cx="755650" cy="1068387"/>
          </a:xfrm>
          <a:prstGeom prst="line">
            <a:avLst/>
          </a:prstGeom>
          <a:noFill/>
          <a:ln w="12700" algn="ctr">
            <a:solidFill>
              <a:srgbClr val="009A46"/>
            </a:solidFill>
            <a:round/>
            <a:headEnd type="oval" w="med" len="med"/>
            <a:tailEnd type="oval" w="med" len="med"/>
          </a:ln>
        </p:spPr>
      </p:cxnSp>
      <p:cxnSp>
        <p:nvCxnSpPr>
          <p:cNvPr id="17433" name="Gerade Verbindung 44"/>
          <p:cNvCxnSpPr>
            <a:cxnSpLocks noChangeShapeType="1"/>
          </p:cNvCxnSpPr>
          <p:nvPr/>
        </p:nvCxnSpPr>
        <p:spPr bwMode="auto">
          <a:xfrm flipV="1">
            <a:off x="4578350" y="2789238"/>
            <a:ext cx="684213" cy="976312"/>
          </a:xfrm>
          <a:prstGeom prst="line">
            <a:avLst/>
          </a:prstGeom>
          <a:noFill/>
          <a:ln w="12700" algn="ctr">
            <a:solidFill>
              <a:srgbClr val="009A46"/>
            </a:solidFill>
            <a:round/>
            <a:headEnd type="oval" w="med" len="med"/>
            <a:tailEnd type="oval" w="med" len="med"/>
          </a:ln>
        </p:spPr>
      </p:cxnSp>
      <p:cxnSp>
        <p:nvCxnSpPr>
          <p:cNvPr id="17434" name="Gerade Verbindung 47"/>
          <p:cNvCxnSpPr>
            <a:cxnSpLocks noChangeShapeType="1"/>
            <a:endCxn id="17429" idx="1"/>
          </p:cNvCxnSpPr>
          <p:nvPr/>
        </p:nvCxnSpPr>
        <p:spPr bwMode="auto">
          <a:xfrm flipV="1">
            <a:off x="4598988" y="3046413"/>
            <a:ext cx="1257300" cy="752475"/>
          </a:xfrm>
          <a:prstGeom prst="line">
            <a:avLst/>
          </a:prstGeom>
          <a:noFill/>
          <a:ln w="12700" algn="ctr">
            <a:solidFill>
              <a:srgbClr val="009A46"/>
            </a:solidFill>
            <a:round/>
            <a:headEnd type="oval" w="med" len="med"/>
            <a:tailEnd type="oval" w="med" len="med"/>
          </a:ln>
        </p:spPr>
      </p:cxnSp>
      <p:cxnSp>
        <p:nvCxnSpPr>
          <p:cNvPr id="17435" name="Gerade Verbindung 50"/>
          <p:cNvCxnSpPr>
            <a:cxnSpLocks noChangeShapeType="1"/>
            <a:endCxn id="17428" idx="1"/>
          </p:cNvCxnSpPr>
          <p:nvPr/>
        </p:nvCxnSpPr>
        <p:spPr bwMode="auto">
          <a:xfrm>
            <a:off x="4598988" y="3949700"/>
            <a:ext cx="2011362" cy="34925"/>
          </a:xfrm>
          <a:prstGeom prst="line">
            <a:avLst/>
          </a:prstGeom>
          <a:noFill/>
          <a:ln w="12700" algn="ctr">
            <a:solidFill>
              <a:srgbClr val="009A46"/>
            </a:solidFill>
            <a:round/>
            <a:headEnd type="oval" w="med" len="med"/>
            <a:tailEnd type="oval" w="med" len="med"/>
          </a:ln>
        </p:spPr>
      </p:cxnSp>
      <p:cxnSp>
        <p:nvCxnSpPr>
          <p:cNvPr id="17436" name="Gerade Verbindung 54"/>
          <p:cNvCxnSpPr>
            <a:cxnSpLocks noChangeShapeType="1"/>
          </p:cNvCxnSpPr>
          <p:nvPr/>
        </p:nvCxnSpPr>
        <p:spPr bwMode="auto">
          <a:xfrm>
            <a:off x="4557713" y="3765550"/>
            <a:ext cx="1341437" cy="850900"/>
          </a:xfrm>
          <a:prstGeom prst="line">
            <a:avLst/>
          </a:prstGeom>
          <a:noFill/>
          <a:ln w="12700" algn="ctr">
            <a:solidFill>
              <a:srgbClr val="009A46"/>
            </a:solidFill>
            <a:round/>
            <a:headEnd type="oval" w="med" len="med"/>
            <a:tailEnd type="oval" w="med" len="med"/>
          </a:ln>
        </p:spPr>
      </p:cxnSp>
      <p:cxnSp>
        <p:nvCxnSpPr>
          <p:cNvPr id="17437" name="Gerade Verbindung 58"/>
          <p:cNvCxnSpPr>
            <a:cxnSpLocks noChangeShapeType="1"/>
            <a:endCxn id="17426" idx="0"/>
          </p:cNvCxnSpPr>
          <p:nvPr/>
        </p:nvCxnSpPr>
        <p:spPr bwMode="auto">
          <a:xfrm>
            <a:off x="4578350" y="3798888"/>
            <a:ext cx="179388" cy="1219200"/>
          </a:xfrm>
          <a:prstGeom prst="line">
            <a:avLst/>
          </a:prstGeom>
          <a:noFill/>
          <a:ln w="12700" algn="ctr">
            <a:solidFill>
              <a:srgbClr val="009A46"/>
            </a:solidFill>
            <a:round/>
            <a:headEnd type="oval" w="med" len="med"/>
            <a:tailEnd type="oval" w="med" len="med"/>
          </a:ln>
        </p:spPr>
      </p:cxnSp>
      <p:cxnSp>
        <p:nvCxnSpPr>
          <p:cNvPr id="17438" name="Gerade Verbindung 62"/>
          <p:cNvCxnSpPr>
            <a:cxnSpLocks noChangeShapeType="1"/>
            <a:endCxn id="17423" idx="3"/>
          </p:cNvCxnSpPr>
          <p:nvPr/>
        </p:nvCxnSpPr>
        <p:spPr bwMode="auto">
          <a:xfrm flipH="1" flipV="1">
            <a:off x="3111500" y="3181350"/>
            <a:ext cx="1546225" cy="617538"/>
          </a:xfrm>
          <a:prstGeom prst="line">
            <a:avLst/>
          </a:prstGeom>
          <a:noFill/>
          <a:ln w="12700" algn="ctr">
            <a:solidFill>
              <a:srgbClr val="009A46"/>
            </a:solidFill>
            <a:round/>
            <a:headEnd type="oval" w="med" len="med"/>
            <a:tailEnd type="oval" w="med" len="med"/>
          </a:ln>
        </p:spPr>
      </p:cxnSp>
      <p:cxnSp>
        <p:nvCxnSpPr>
          <p:cNvPr id="17439" name="Gerade Verbindung 66"/>
          <p:cNvCxnSpPr>
            <a:cxnSpLocks noChangeShapeType="1"/>
            <a:endCxn id="17424" idx="3"/>
          </p:cNvCxnSpPr>
          <p:nvPr/>
        </p:nvCxnSpPr>
        <p:spPr bwMode="auto">
          <a:xfrm flipH="1">
            <a:off x="2841625" y="3857625"/>
            <a:ext cx="1816100" cy="92075"/>
          </a:xfrm>
          <a:prstGeom prst="line">
            <a:avLst/>
          </a:prstGeom>
          <a:noFill/>
          <a:ln w="12700" algn="ctr">
            <a:solidFill>
              <a:srgbClr val="009A46"/>
            </a:solidFill>
            <a:round/>
            <a:headEnd type="oval" w="med" len="med"/>
            <a:tailEnd type="oval" w="med" len="med"/>
          </a:ln>
        </p:spPr>
      </p:cxnSp>
      <p:cxnSp>
        <p:nvCxnSpPr>
          <p:cNvPr id="17440" name="Gerade Verbindung 69"/>
          <p:cNvCxnSpPr>
            <a:cxnSpLocks noChangeShapeType="1"/>
          </p:cNvCxnSpPr>
          <p:nvPr/>
        </p:nvCxnSpPr>
        <p:spPr bwMode="auto">
          <a:xfrm flipH="1">
            <a:off x="3767138" y="3857625"/>
            <a:ext cx="811212" cy="792163"/>
          </a:xfrm>
          <a:prstGeom prst="line">
            <a:avLst/>
          </a:prstGeom>
          <a:noFill/>
          <a:ln w="12700" algn="ctr">
            <a:solidFill>
              <a:srgbClr val="009A46"/>
            </a:solidFill>
            <a:round/>
            <a:headEnd type="oval" w="med" len="med"/>
            <a:tailEnd type="oval" w="med" len="med"/>
          </a:ln>
        </p:spPr>
      </p:cxnSp>
      <p:pic>
        <p:nvPicPr>
          <p:cNvPr id="17441" name="Grafik 1"/>
          <p:cNvPicPr>
            <a:picLocks noChangeAspect="1"/>
          </p:cNvPicPr>
          <p:nvPr/>
        </p:nvPicPr>
        <p:blipFill>
          <a:blip r:embed="rId15" cstate="print"/>
          <a:srcRect/>
          <a:stretch>
            <a:fillRect/>
          </a:stretch>
        </p:blipFill>
        <p:spPr bwMode="auto">
          <a:xfrm>
            <a:off x="3203575" y="3278188"/>
            <a:ext cx="3109913" cy="976312"/>
          </a:xfrm>
          <a:prstGeom prst="rect">
            <a:avLst/>
          </a:prstGeom>
          <a:noFill/>
          <a:ln w="9525">
            <a:noFill/>
            <a:miter lim="800000"/>
            <a:headEnd/>
            <a:tailEnd/>
          </a:ln>
        </p:spPr>
      </p:pic>
      <p:pic>
        <p:nvPicPr>
          <p:cNvPr id="17442" name="Grafik 1"/>
          <p:cNvPicPr>
            <a:picLocks noChangeAspect="1"/>
          </p:cNvPicPr>
          <p:nvPr/>
        </p:nvPicPr>
        <p:blipFill>
          <a:blip r:embed="rId16" cstate="print"/>
          <a:srcRect/>
          <a:stretch>
            <a:fillRect/>
          </a:stretch>
        </p:blipFill>
        <p:spPr bwMode="auto">
          <a:xfrm>
            <a:off x="455613" y="4054475"/>
            <a:ext cx="1665287" cy="4254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28"/>
          <p:cNvSpPr>
            <a:spLocks noGrp="1"/>
          </p:cNvSpPr>
          <p:nvPr>
            <p:ph type="title"/>
          </p:nvPr>
        </p:nvSpPr>
        <p:spPr>
          <a:xfrm>
            <a:off x="107950" y="0"/>
            <a:ext cx="9001125" cy="981075"/>
          </a:xfrm>
        </p:spPr>
        <p:txBody>
          <a:bodyPr/>
          <a:lstStyle/>
          <a:p>
            <a:pPr algn="l" eaLnBrk="1" hangingPunct="1"/>
            <a:r>
              <a:rPr lang="lv-LV" altLang="en-US" sz="2800" dirty="0">
                <a:solidFill>
                  <a:srgbClr val="008000"/>
                </a:solidFill>
                <a:latin typeface="Calibri Light" pitchFamily="34" charset="0"/>
              </a:rPr>
              <a:t>EEL projekta vērtības nodrošināšana</a:t>
            </a:r>
            <a:endParaRPr lang="de-DE" altLang="en-US" sz="2800" dirty="0">
              <a:solidFill>
                <a:srgbClr val="008000"/>
              </a:solidFill>
              <a:latin typeface="Calibri Light" pitchFamily="34" charset="0"/>
            </a:endParaRPr>
          </a:p>
        </p:txBody>
      </p:sp>
      <p:sp>
        <p:nvSpPr>
          <p:cNvPr id="10244" name="Foliennummernplatzhalter 14"/>
          <p:cNvSpPr>
            <a:spLocks noGrp="1"/>
          </p:cNvSpPr>
          <p:nvPr>
            <p:ph type="sldNum" sz="quarter" idx="12"/>
          </p:nvPr>
        </p:nvSpPr>
        <p:spPr bwMode="auto">
          <a:xfrm>
            <a:off x="6875463" y="6661150"/>
            <a:ext cx="2133600" cy="196850"/>
          </a:xfrm>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fontAlgn="base" hangingPunct="1">
              <a:spcBef>
                <a:spcPct val="0"/>
              </a:spcBef>
              <a:spcAft>
                <a:spcPct val="0"/>
              </a:spcAft>
              <a:buFontTx/>
              <a:buNone/>
              <a:defRPr/>
            </a:pPr>
            <a:r>
              <a:rPr lang="de-DE" altLang="en-US" sz="1400" dirty="0">
                <a:solidFill>
                  <a:srgbClr val="008000"/>
                </a:solidFill>
                <a:latin typeface="Calibri Light" pitchFamily="34" charset="0"/>
                <a:ea typeface="+mj-ea"/>
                <a:cs typeface="+mj-cs"/>
              </a:rPr>
              <a:t>Sl</a:t>
            </a:r>
            <a:r>
              <a:rPr lang="lv-LV" altLang="en-US" sz="1400" dirty="0" err="1">
                <a:solidFill>
                  <a:srgbClr val="008000"/>
                </a:solidFill>
                <a:latin typeface="Calibri Light" pitchFamily="34" charset="0"/>
                <a:ea typeface="+mj-ea"/>
                <a:cs typeface="+mj-cs"/>
              </a:rPr>
              <a:t>aids</a:t>
            </a:r>
            <a:r>
              <a:rPr lang="lv-LV" altLang="en-US" sz="1400" dirty="0">
                <a:solidFill>
                  <a:srgbClr val="008000"/>
                </a:solidFill>
                <a:latin typeface="Calibri Light" pitchFamily="34" charset="0"/>
                <a:ea typeface="+mj-ea"/>
                <a:cs typeface="+mj-cs"/>
              </a:rPr>
              <a:t> Nr.</a:t>
            </a:r>
            <a:r>
              <a:rPr lang="de-DE" altLang="en-US" sz="1400" dirty="0">
                <a:solidFill>
                  <a:srgbClr val="008000"/>
                </a:solidFill>
                <a:latin typeface="Calibri Light" pitchFamily="34" charset="0"/>
                <a:ea typeface="+mj-ea"/>
                <a:cs typeface="+mj-cs"/>
              </a:rPr>
              <a:t> </a:t>
            </a:r>
            <a:fld id="{BA44A121-AAD0-4D3A-975C-B542A60415F0}" type="slidenum">
              <a:rPr lang="de-DE" altLang="en-US" sz="1400">
                <a:solidFill>
                  <a:srgbClr val="008000"/>
                </a:solidFill>
                <a:latin typeface="Calibri Light" pitchFamily="34" charset="0"/>
                <a:ea typeface="+mj-ea"/>
                <a:cs typeface="+mj-cs"/>
              </a:rPr>
              <a:pPr algn="l" eaLnBrk="1" fontAlgn="base" hangingPunct="1">
                <a:spcBef>
                  <a:spcPct val="0"/>
                </a:spcBef>
                <a:spcAft>
                  <a:spcPct val="0"/>
                </a:spcAft>
                <a:buFontTx/>
                <a:buNone/>
                <a:defRPr/>
              </a:pPr>
              <a:t>4</a:t>
            </a:fld>
            <a:endParaRPr lang="de-DE" altLang="en-US" sz="1400" dirty="0">
              <a:solidFill>
                <a:srgbClr val="008000"/>
              </a:solidFill>
              <a:latin typeface="Calibri Light" pitchFamily="34" charset="0"/>
              <a:ea typeface="+mj-ea"/>
              <a:cs typeface="+mj-cs"/>
            </a:endParaRPr>
          </a:p>
        </p:txBody>
      </p:sp>
      <p:graphicFrame>
        <p:nvGraphicFramePr>
          <p:cNvPr id="2" name="Diagram 1"/>
          <p:cNvGraphicFramePr/>
          <p:nvPr>
            <p:extLst>
              <p:ext uri="{D42A27DB-BD31-4B8C-83A1-F6EECF244321}">
                <p14:modId xmlns="" xmlns:p14="http://schemas.microsoft.com/office/powerpoint/2010/main" val="1595453675"/>
              </p:ext>
            </p:extLst>
          </p:nvPr>
        </p:nvGraphicFramePr>
        <p:xfrm>
          <a:off x="1403350" y="1125538"/>
          <a:ext cx="7345363" cy="512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61" name="Grafik 4"/>
          <p:cNvPicPr>
            <a:picLocks noChangeAspect="1"/>
          </p:cNvPicPr>
          <p:nvPr/>
        </p:nvPicPr>
        <p:blipFill>
          <a:blip r:embed="rId7" cstate="print"/>
          <a:srcRect/>
          <a:stretch>
            <a:fillRect/>
          </a:stretch>
        </p:blipFill>
        <p:spPr bwMode="auto">
          <a:xfrm>
            <a:off x="7264400" y="38100"/>
            <a:ext cx="1833563" cy="576263"/>
          </a:xfrm>
          <a:prstGeom prst="rect">
            <a:avLst/>
          </a:prstGeom>
          <a:noFill/>
          <a:ln w="9525">
            <a:noFill/>
            <a:miter lim="800000"/>
            <a:headEnd/>
            <a:tailEnd/>
          </a:ln>
        </p:spPr>
      </p:pic>
      <p:sp>
        <p:nvSpPr>
          <p:cNvPr id="19462" name="Textfeld 5"/>
          <p:cNvSpPr txBox="1">
            <a:spLocks noChangeArrowheads="1"/>
          </p:cNvSpPr>
          <p:nvPr/>
        </p:nvSpPr>
        <p:spPr bwMode="auto">
          <a:xfrm>
            <a:off x="192088" y="765175"/>
            <a:ext cx="3538148" cy="461665"/>
          </a:xfrm>
          <a:prstGeom prst="rect">
            <a:avLst/>
          </a:prstGeom>
          <a:noFill/>
          <a:ln w="9525">
            <a:noFill/>
            <a:miter lim="800000"/>
            <a:headEnd/>
            <a:tailEnd/>
          </a:ln>
        </p:spPr>
        <p:txBody>
          <a:bodyPr wrap="none">
            <a:spAutoFit/>
          </a:bodyPr>
          <a:lstStyle/>
          <a:p>
            <a:r>
              <a:rPr lang="lv-LV" sz="2400" dirty="0" smtClean="0">
                <a:solidFill>
                  <a:srgbClr val="008000"/>
                </a:solidFill>
                <a:latin typeface="Calibri Light" pitchFamily="34" charset="0"/>
              </a:rPr>
              <a:t>Šīs prezentācijas saturs:</a:t>
            </a:r>
            <a:endParaRPr lang="en-GB" sz="2400" dirty="0">
              <a:solidFill>
                <a:srgbClr val="008000"/>
              </a:solidFill>
              <a:latin typeface="Calibri Light"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8"/>
          <p:cNvSpPr>
            <a:spLocks noGrp="1"/>
          </p:cNvSpPr>
          <p:nvPr>
            <p:ph type="title"/>
          </p:nvPr>
        </p:nvSpPr>
        <p:spPr>
          <a:xfrm>
            <a:off x="107950" y="0"/>
            <a:ext cx="9001125" cy="981075"/>
          </a:xfrm>
        </p:spPr>
        <p:txBody>
          <a:bodyPr/>
          <a:lstStyle/>
          <a:p>
            <a:pPr algn="l" eaLnBrk="1" hangingPunct="1"/>
            <a:r>
              <a:rPr lang="lv-LV" altLang="en-US" sz="2800">
                <a:solidFill>
                  <a:srgbClr val="008000"/>
                </a:solidFill>
                <a:latin typeface="Calibri Light" pitchFamily="34" charset="0"/>
              </a:rPr>
              <a:t>EEL projekta vērtības nodrošināšana</a:t>
            </a:r>
            <a:endParaRPr lang="de-DE" altLang="en-US" sz="2800">
              <a:solidFill>
                <a:srgbClr val="008000"/>
              </a:solidFill>
              <a:latin typeface="Calibri Light" pitchFamily="34" charset="0"/>
            </a:endParaRPr>
          </a:p>
        </p:txBody>
      </p:sp>
      <p:sp>
        <p:nvSpPr>
          <p:cNvPr id="19459" name="Foliennummernplatzhalter 14"/>
          <p:cNvSpPr>
            <a:spLocks noGrp="1"/>
          </p:cNvSpPr>
          <p:nvPr>
            <p:ph type="sldNum" sz="quarter" idx="12"/>
          </p:nvPr>
        </p:nvSpPr>
        <p:spPr bwMode="auto">
          <a:xfrm>
            <a:off x="7010400" y="6661150"/>
            <a:ext cx="2133600" cy="196850"/>
          </a:xfrm>
          <a:ln>
            <a:miter lim="800000"/>
            <a:headEnd/>
            <a:tailEnd/>
          </a:ln>
        </p:spPr>
        <p:txBody>
          <a:bodyPr wrap="square" numCol="1" anchorCtr="0" compatLnSpc="1">
            <a:prstTxWarp prst="textNoShape">
              <a:avLst/>
            </a:prstTxWarp>
          </a:bodyPr>
          <a:lstStyle/>
          <a:p>
            <a:pPr algn="l" fontAlgn="base">
              <a:spcBef>
                <a:spcPct val="0"/>
              </a:spcBef>
              <a:spcAft>
                <a:spcPct val="0"/>
              </a:spcAft>
              <a:defRPr/>
            </a:pPr>
            <a:r>
              <a:rPr lang="de-DE" altLang="en-US" sz="1400" dirty="0">
                <a:solidFill>
                  <a:srgbClr val="009A46"/>
                </a:solidFill>
                <a:latin typeface="Calibri Light" pitchFamily="34" charset="0"/>
              </a:rPr>
              <a:t>Sl</a:t>
            </a:r>
            <a:r>
              <a:rPr lang="lv-LV" altLang="en-US" sz="1400" dirty="0" err="1">
                <a:solidFill>
                  <a:srgbClr val="009A46"/>
                </a:solidFill>
                <a:latin typeface="Calibri Light" pitchFamily="34" charset="0"/>
              </a:rPr>
              <a:t>aids</a:t>
            </a:r>
            <a:r>
              <a:rPr lang="lv-LV" altLang="en-US" sz="1400" dirty="0">
                <a:solidFill>
                  <a:srgbClr val="009A46"/>
                </a:solidFill>
                <a:latin typeface="Calibri Light" pitchFamily="34" charset="0"/>
              </a:rPr>
              <a:t> Nr.</a:t>
            </a:r>
            <a:r>
              <a:rPr lang="de-DE" altLang="en-US" sz="1400" dirty="0">
                <a:solidFill>
                  <a:srgbClr val="009A46"/>
                </a:solidFill>
                <a:latin typeface="Calibri Light" pitchFamily="34" charset="0"/>
              </a:rPr>
              <a:t> </a:t>
            </a:r>
            <a:fld id="{34E49329-2744-4A05-91A8-66D2A62580CB}" type="slidenum">
              <a:rPr lang="de-DE" altLang="en-US" sz="1400" smtClean="0">
                <a:solidFill>
                  <a:srgbClr val="009A46"/>
                </a:solidFill>
                <a:latin typeface="Calibri Light" pitchFamily="34" charset="0"/>
              </a:rPr>
              <a:pPr algn="l" fontAlgn="base">
                <a:spcBef>
                  <a:spcPct val="0"/>
                </a:spcBef>
                <a:spcAft>
                  <a:spcPct val="0"/>
                </a:spcAft>
                <a:defRPr/>
              </a:pPr>
              <a:t>5</a:t>
            </a:fld>
            <a:endParaRPr lang="de-DE" altLang="en-US" sz="1400" dirty="0">
              <a:solidFill>
                <a:srgbClr val="009A46"/>
              </a:solidFill>
              <a:latin typeface="Calibri Light" pitchFamily="34" charset="0"/>
            </a:endParaRPr>
          </a:p>
        </p:txBody>
      </p:sp>
      <p:graphicFrame>
        <p:nvGraphicFramePr>
          <p:cNvPr id="2" name="Diagram 1"/>
          <p:cNvGraphicFramePr/>
          <p:nvPr>
            <p:extLst>
              <p:ext uri="{D42A27DB-BD31-4B8C-83A1-F6EECF244321}">
                <p14:modId xmlns="" xmlns:p14="http://schemas.microsoft.com/office/powerpoint/2010/main" val="3210414639"/>
              </p:ext>
            </p:extLst>
          </p:nvPr>
        </p:nvGraphicFramePr>
        <p:xfrm>
          <a:off x="1403350" y="1125538"/>
          <a:ext cx="7345363" cy="512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9" name="Grafik 4"/>
          <p:cNvPicPr>
            <a:picLocks noChangeAspect="1"/>
          </p:cNvPicPr>
          <p:nvPr/>
        </p:nvPicPr>
        <p:blipFill>
          <a:blip r:embed="rId7" cstate="print"/>
          <a:srcRect/>
          <a:stretch>
            <a:fillRect/>
          </a:stretch>
        </p:blipFill>
        <p:spPr bwMode="auto">
          <a:xfrm>
            <a:off x="7264400" y="38100"/>
            <a:ext cx="1833563" cy="576263"/>
          </a:xfrm>
          <a:prstGeom prst="rect">
            <a:avLst/>
          </a:prstGeom>
          <a:noFill/>
          <a:ln w="9525">
            <a:noFill/>
            <a:miter lim="800000"/>
            <a:headEnd/>
            <a:tailEnd/>
          </a:ln>
        </p:spPr>
      </p:pic>
      <p:sp>
        <p:nvSpPr>
          <p:cNvPr id="21510" name="Textfeld 5"/>
          <p:cNvSpPr txBox="1">
            <a:spLocks noChangeArrowheads="1"/>
          </p:cNvSpPr>
          <p:nvPr/>
        </p:nvSpPr>
        <p:spPr bwMode="auto">
          <a:xfrm>
            <a:off x="192088" y="765175"/>
            <a:ext cx="3538148" cy="461665"/>
          </a:xfrm>
          <a:prstGeom prst="rect">
            <a:avLst/>
          </a:prstGeom>
          <a:noFill/>
          <a:ln w="9525">
            <a:noFill/>
            <a:miter lim="800000"/>
            <a:headEnd/>
            <a:tailEnd/>
          </a:ln>
        </p:spPr>
        <p:txBody>
          <a:bodyPr wrap="none">
            <a:spAutoFit/>
          </a:bodyPr>
          <a:lstStyle/>
          <a:p>
            <a:r>
              <a:rPr lang="lv-LV" sz="2400" dirty="0" smtClean="0">
                <a:solidFill>
                  <a:srgbClr val="008000"/>
                </a:solidFill>
                <a:latin typeface="Calibri Light" pitchFamily="34" charset="0"/>
              </a:rPr>
              <a:t>Šīs prezentācijas saturs:</a:t>
            </a:r>
            <a:endParaRPr lang="en-GB" sz="2400" dirty="0">
              <a:solidFill>
                <a:srgbClr val="008000"/>
              </a:solidFill>
              <a:latin typeface="Calibri Light"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28"/>
          <p:cNvSpPr>
            <a:spLocks noGrp="1"/>
          </p:cNvSpPr>
          <p:nvPr>
            <p:ph type="title"/>
          </p:nvPr>
        </p:nvSpPr>
        <p:spPr>
          <a:xfrm>
            <a:off x="107950" y="0"/>
            <a:ext cx="9001125" cy="692150"/>
          </a:xfrm>
        </p:spPr>
        <p:txBody>
          <a:bodyPr/>
          <a:lstStyle/>
          <a:p>
            <a:pPr eaLnBrk="1" hangingPunct="1"/>
            <a:r>
              <a:rPr lang="lv-LV" altLang="en-US" sz="2400" b="1">
                <a:latin typeface="Calibri Light" pitchFamily="34" charset="0"/>
              </a:rPr>
              <a:t>Bāzes līmeņa aprēķināšana</a:t>
            </a:r>
          </a:p>
        </p:txBody>
      </p:sp>
      <p:sp>
        <p:nvSpPr>
          <p:cNvPr id="10244" name="Foliennummernplatzhalter 14"/>
          <p:cNvSpPr>
            <a:spLocks noGrp="1"/>
          </p:cNvSpPr>
          <p:nvPr>
            <p:ph type="sldNum" sz="quarter" idx="12"/>
          </p:nvPr>
        </p:nvSpPr>
        <p:spPr bwMode="auto">
          <a:xfrm>
            <a:off x="7010400" y="6661150"/>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r>
              <a:rPr lang="lv-LV" altLang="en-US" dirty="0">
                <a:solidFill>
                  <a:srgbClr val="009A46"/>
                </a:solidFill>
                <a:latin typeface="Calibri Light" panose="020F0302020204030204" pitchFamily="34" charset="0"/>
              </a:rPr>
              <a:t>Slaids Nr. </a:t>
            </a:r>
            <a:fld id="{1A36CD2D-2BE0-4E61-A6B5-19A0DCE9BE66}" type="slidenum">
              <a:rPr lang="de-DE" altLang="en-US" smtClean="0">
                <a:solidFill>
                  <a:srgbClr val="009A46"/>
                </a:solidFill>
                <a:latin typeface="Calibri Light" panose="020F0302020204030204" pitchFamily="34" charset="0"/>
              </a:rPr>
              <a:pPr algn="l" fontAlgn="base">
                <a:spcBef>
                  <a:spcPct val="0"/>
                </a:spcBef>
                <a:spcAft>
                  <a:spcPct val="0"/>
                </a:spcAft>
                <a:defRPr/>
              </a:pPr>
              <a:t>6</a:t>
            </a:fld>
            <a:endParaRPr lang="lv-LV" altLang="en-US" dirty="0">
              <a:solidFill>
                <a:srgbClr val="009A46"/>
              </a:solidFill>
              <a:latin typeface="Calibri Light" panose="020F0302020204030204" pitchFamily="34" charset="0"/>
            </a:endParaRPr>
          </a:p>
        </p:txBody>
      </p:sp>
      <p:pic>
        <p:nvPicPr>
          <p:cNvPr id="22532" name="Grafik 4"/>
          <p:cNvPicPr>
            <a:picLocks noChangeAspect="1"/>
          </p:cNvPicPr>
          <p:nvPr/>
        </p:nvPicPr>
        <p:blipFill>
          <a:blip r:embed="rId2" cstate="print"/>
          <a:srcRect/>
          <a:stretch>
            <a:fillRect/>
          </a:stretch>
        </p:blipFill>
        <p:spPr bwMode="auto">
          <a:xfrm>
            <a:off x="7264400" y="38100"/>
            <a:ext cx="1833563" cy="576263"/>
          </a:xfrm>
          <a:prstGeom prst="rect">
            <a:avLst/>
          </a:prstGeom>
          <a:noFill/>
          <a:ln w="9525">
            <a:noFill/>
            <a:miter lim="800000"/>
            <a:headEnd/>
            <a:tailEnd/>
          </a:ln>
        </p:spPr>
      </p:pic>
      <p:sp>
        <p:nvSpPr>
          <p:cNvPr id="2" name="Textfeld 1"/>
          <p:cNvSpPr txBox="1"/>
          <p:nvPr/>
        </p:nvSpPr>
        <p:spPr>
          <a:xfrm>
            <a:off x="4932363" y="830263"/>
            <a:ext cx="3671887" cy="830262"/>
          </a:xfrm>
          <a:prstGeom prst="rect">
            <a:avLst/>
          </a:prstGeom>
          <a:solidFill>
            <a:schemeClr val="accent6">
              <a:lumMod val="60000"/>
              <a:lumOff val="40000"/>
            </a:schemeClr>
          </a:solidFill>
          <a:ln>
            <a:solidFill>
              <a:schemeClr val="tx1"/>
            </a:solidFill>
          </a:ln>
        </p:spPr>
        <p:txBody>
          <a:bodyPr>
            <a:spAutoFit/>
          </a:bodyPr>
          <a:lstStyle/>
          <a:p>
            <a:pPr algn="ctr">
              <a:defRPr/>
            </a:pPr>
            <a:r>
              <a:rPr lang="lv-LV" sz="1600" b="1" dirty="0">
                <a:latin typeface="Calibri Light" panose="020F0302020204030204" pitchFamily="34" charset="0"/>
              </a:rPr>
              <a:t>I Solis</a:t>
            </a:r>
            <a:r>
              <a:rPr lang="lv-LV" sz="1400" b="1" dirty="0">
                <a:latin typeface="Calibri Light" panose="020F0302020204030204" pitchFamily="34" charset="0"/>
              </a:rPr>
              <a:t>:</a:t>
            </a:r>
            <a:r>
              <a:rPr dirty="0"/>
              <a:t/>
            </a:r>
            <a:br>
              <a:rPr dirty="0"/>
            </a:br>
            <a:r>
              <a:rPr lang="lv-LV" dirty="0"/>
              <a:t>Datu </a:t>
            </a:r>
            <a:r>
              <a:rPr lang="lv-LV" sz="1400" dirty="0"/>
              <a:t>a</a:t>
            </a:r>
            <a:r>
              <a:rPr lang="lv-LV" sz="1400" dirty="0">
                <a:latin typeface="Calibri Light" panose="020F0302020204030204" pitchFamily="34" charset="0"/>
              </a:rPr>
              <a:t>pkopošana un enerģijas </a:t>
            </a:r>
            <a:r>
              <a:rPr dirty="0"/>
              <a:t/>
            </a:r>
            <a:br>
              <a:rPr dirty="0"/>
            </a:br>
            <a:r>
              <a:rPr lang="lv-LV" sz="1400" dirty="0">
                <a:latin typeface="Calibri Light" panose="020F0302020204030204" pitchFamily="34" charset="0"/>
              </a:rPr>
              <a:t>patēriņa rēķinu saraksts</a:t>
            </a:r>
          </a:p>
        </p:txBody>
      </p:sp>
      <p:sp>
        <p:nvSpPr>
          <p:cNvPr id="7" name="Textfeld 6"/>
          <p:cNvSpPr txBox="1"/>
          <p:nvPr/>
        </p:nvSpPr>
        <p:spPr>
          <a:xfrm>
            <a:off x="4916488" y="1844675"/>
            <a:ext cx="3671887" cy="3046413"/>
          </a:xfrm>
          <a:prstGeom prst="rect">
            <a:avLst/>
          </a:prstGeom>
          <a:solidFill>
            <a:schemeClr val="accent6">
              <a:lumMod val="60000"/>
              <a:lumOff val="40000"/>
            </a:schemeClr>
          </a:solidFill>
          <a:ln>
            <a:solidFill>
              <a:schemeClr val="tx1"/>
            </a:solidFill>
          </a:ln>
        </p:spPr>
        <p:txBody>
          <a:bodyPr>
            <a:spAutoFit/>
          </a:bodyPr>
          <a:lstStyle/>
          <a:p>
            <a:pPr algn="ctr">
              <a:defRPr/>
            </a:pPr>
            <a:r>
              <a:rPr lang="lv-LV" sz="1400" b="1" dirty="0">
                <a:latin typeface="Calibri Light" panose="020F0302020204030204" pitchFamily="34" charset="0"/>
              </a:rPr>
              <a:t>II Solis: Korekcija references gadam</a:t>
            </a: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dirty="0"/>
              <a:t/>
            </a:r>
            <a:br>
              <a:rPr dirty="0"/>
            </a:br>
            <a:endParaRPr lang="lv-LV" sz="1600" dirty="0">
              <a:latin typeface="Calibri Light" panose="020F0302020204030204" pitchFamily="34" charset="0"/>
            </a:endParaRPr>
          </a:p>
        </p:txBody>
      </p:sp>
      <p:sp>
        <p:nvSpPr>
          <p:cNvPr id="22535" name="Textfeld 7"/>
          <p:cNvSpPr txBox="1">
            <a:spLocks noChangeArrowheads="1"/>
          </p:cNvSpPr>
          <p:nvPr/>
        </p:nvSpPr>
        <p:spPr bwMode="auto">
          <a:xfrm>
            <a:off x="5084763" y="2249488"/>
            <a:ext cx="1574800" cy="523875"/>
          </a:xfrm>
          <a:prstGeom prst="rect">
            <a:avLst/>
          </a:prstGeom>
          <a:solidFill>
            <a:schemeClr val="bg1"/>
          </a:solidFill>
          <a:ln w="9525">
            <a:solidFill>
              <a:schemeClr val="tx1"/>
            </a:solidFill>
            <a:miter lim="800000"/>
            <a:headEnd/>
            <a:tailEnd/>
          </a:ln>
        </p:spPr>
        <p:txBody>
          <a:bodyPr>
            <a:spAutoFit/>
          </a:bodyPr>
          <a:lstStyle/>
          <a:p>
            <a:pPr algn="ctr"/>
            <a:r>
              <a:rPr lang="lv-LV" altLang="en-US" sz="1400">
                <a:latin typeface="Calibri Light" pitchFamily="34" charset="0"/>
              </a:rPr>
              <a:t>Kurināmā/siltuma </a:t>
            </a:r>
            <a:r>
              <a:rPr lang="lv-LV"/>
              <a:t/>
            </a:r>
            <a:br>
              <a:rPr lang="lv-LV"/>
            </a:br>
            <a:r>
              <a:rPr lang="lv-LV" altLang="en-US" sz="1400">
                <a:latin typeface="Calibri Light" pitchFamily="34" charset="0"/>
              </a:rPr>
              <a:t>patēriņš</a:t>
            </a:r>
          </a:p>
        </p:txBody>
      </p:sp>
      <p:sp>
        <p:nvSpPr>
          <p:cNvPr id="22536" name="Textfeld 8"/>
          <p:cNvSpPr txBox="1">
            <a:spLocks noChangeArrowheads="1"/>
          </p:cNvSpPr>
          <p:nvPr/>
        </p:nvSpPr>
        <p:spPr bwMode="auto">
          <a:xfrm>
            <a:off x="7024688" y="2251075"/>
            <a:ext cx="1435100" cy="492125"/>
          </a:xfrm>
          <a:prstGeom prst="rect">
            <a:avLst/>
          </a:prstGeom>
          <a:solidFill>
            <a:schemeClr val="bg1"/>
          </a:solidFill>
          <a:ln w="9525">
            <a:solidFill>
              <a:schemeClr val="tx1"/>
            </a:solidFill>
            <a:miter lim="800000"/>
            <a:headEnd/>
            <a:tailEnd/>
          </a:ln>
        </p:spPr>
        <p:txBody>
          <a:bodyPr>
            <a:spAutoFit/>
          </a:bodyPr>
          <a:lstStyle/>
          <a:p>
            <a:pPr algn="ctr"/>
            <a:r>
              <a:rPr lang="lv-LV" altLang="en-US" sz="1300">
                <a:latin typeface="Calibri Light" pitchFamily="34" charset="0"/>
              </a:rPr>
              <a:t>Elektroenerģijas </a:t>
            </a:r>
            <a:r>
              <a:rPr lang="lv-LV" sz="1300"/>
              <a:t/>
            </a:r>
            <a:br>
              <a:rPr lang="lv-LV" sz="1300"/>
            </a:br>
            <a:r>
              <a:rPr lang="lv-LV" altLang="en-US" sz="1300">
                <a:latin typeface="Calibri Light" pitchFamily="34" charset="0"/>
              </a:rPr>
              <a:t>patēriņš</a:t>
            </a:r>
          </a:p>
        </p:txBody>
      </p:sp>
      <p:sp>
        <p:nvSpPr>
          <p:cNvPr id="22537" name="Textfeld 10"/>
          <p:cNvSpPr txBox="1">
            <a:spLocks noChangeArrowheads="1"/>
          </p:cNvSpPr>
          <p:nvPr/>
        </p:nvSpPr>
        <p:spPr bwMode="auto">
          <a:xfrm>
            <a:off x="5037138" y="4006850"/>
            <a:ext cx="1257300" cy="523875"/>
          </a:xfrm>
          <a:prstGeom prst="rect">
            <a:avLst/>
          </a:prstGeom>
          <a:solidFill>
            <a:schemeClr val="bg1"/>
          </a:solidFill>
          <a:ln w="9525">
            <a:solidFill>
              <a:schemeClr val="tx1"/>
            </a:solidFill>
            <a:miter lim="800000"/>
            <a:headEnd/>
            <a:tailEnd/>
          </a:ln>
        </p:spPr>
        <p:txBody>
          <a:bodyPr>
            <a:spAutoFit/>
          </a:bodyPr>
          <a:lstStyle/>
          <a:p>
            <a:pPr algn="ctr"/>
            <a:r>
              <a:rPr lang="lv-LV" altLang="en-US" sz="1400">
                <a:latin typeface="Calibri Light" pitchFamily="34" charset="0"/>
              </a:rPr>
              <a:t>kWh siltuma </a:t>
            </a:r>
            <a:r>
              <a:rPr lang="lv-LV"/>
              <a:t/>
            </a:r>
            <a:br>
              <a:rPr lang="lv-LV"/>
            </a:br>
            <a:r>
              <a:rPr lang="lv-LV" altLang="en-US" sz="1400">
                <a:latin typeface="Calibri Light" pitchFamily="34" charset="0"/>
              </a:rPr>
              <a:t>patēriņš</a:t>
            </a:r>
          </a:p>
        </p:txBody>
      </p:sp>
      <p:sp>
        <p:nvSpPr>
          <p:cNvPr id="22538" name="Textfeld 11"/>
          <p:cNvSpPr txBox="1">
            <a:spLocks noChangeArrowheads="1"/>
          </p:cNvSpPr>
          <p:nvPr/>
        </p:nvSpPr>
        <p:spPr bwMode="auto">
          <a:xfrm>
            <a:off x="7024688" y="4006850"/>
            <a:ext cx="1371600" cy="523875"/>
          </a:xfrm>
          <a:prstGeom prst="rect">
            <a:avLst/>
          </a:prstGeom>
          <a:solidFill>
            <a:schemeClr val="bg1"/>
          </a:solidFill>
          <a:ln w="9525">
            <a:solidFill>
              <a:schemeClr val="tx1"/>
            </a:solidFill>
            <a:miter lim="800000"/>
            <a:headEnd/>
            <a:tailEnd/>
          </a:ln>
        </p:spPr>
        <p:txBody>
          <a:bodyPr>
            <a:spAutoFit/>
          </a:bodyPr>
          <a:lstStyle/>
          <a:p>
            <a:pPr algn="ctr"/>
            <a:r>
              <a:rPr lang="lv-LV" altLang="en-US" sz="1400">
                <a:latin typeface="Calibri Light" pitchFamily="34" charset="0"/>
              </a:rPr>
              <a:t>kWh elektrības </a:t>
            </a:r>
            <a:r>
              <a:rPr lang="lv-LV"/>
              <a:t/>
            </a:r>
            <a:br>
              <a:rPr lang="lv-LV"/>
            </a:br>
            <a:r>
              <a:rPr lang="lv-LV" altLang="en-US" sz="1400">
                <a:latin typeface="Calibri Light" pitchFamily="34" charset="0"/>
              </a:rPr>
              <a:t>patēriņš</a:t>
            </a:r>
          </a:p>
        </p:txBody>
      </p:sp>
      <p:sp>
        <p:nvSpPr>
          <p:cNvPr id="13" name="Textfeld 12"/>
          <p:cNvSpPr txBox="1"/>
          <p:nvPr/>
        </p:nvSpPr>
        <p:spPr>
          <a:xfrm>
            <a:off x="4932363" y="5022850"/>
            <a:ext cx="3671887" cy="338138"/>
          </a:xfrm>
          <a:prstGeom prst="rect">
            <a:avLst/>
          </a:prstGeom>
          <a:solidFill>
            <a:schemeClr val="accent6">
              <a:lumMod val="60000"/>
              <a:lumOff val="40000"/>
            </a:schemeClr>
          </a:solidFill>
          <a:ln>
            <a:solidFill>
              <a:schemeClr val="tx1"/>
            </a:solidFill>
          </a:ln>
        </p:spPr>
        <p:txBody>
          <a:bodyPr>
            <a:spAutoFit/>
          </a:bodyPr>
          <a:lstStyle/>
          <a:p>
            <a:pPr algn="ctr">
              <a:defRPr/>
            </a:pPr>
            <a:r>
              <a:rPr lang="lv-LV" sz="1600" b="1" dirty="0">
                <a:latin typeface="Calibri Light" panose="020F0302020204030204" pitchFamily="34" charset="0"/>
              </a:rPr>
              <a:t>III Solis: </a:t>
            </a:r>
            <a:r>
              <a:rPr lang="lv-LV" sz="1600" dirty="0">
                <a:latin typeface="Calibri Light" panose="020F0302020204030204" pitchFamily="34" charset="0"/>
              </a:rPr>
              <a:t>Cenu korekcija</a:t>
            </a:r>
          </a:p>
        </p:txBody>
      </p:sp>
      <p:sp>
        <p:nvSpPr>
          <p:cNvPr id="14" name="Textfeld 13"/>
          <p:cNvSpPr txBox="1"/>
          <p:nvPr/>
        </p:nvSpPr>
        <p:spPr>
          <a:xfrm>
            <a:off x="4932363" y="5635625"/>
            <a:ext cx="3671887" cy="338138"/>
          </a:xfrm>
          <a:prstGeom prst="rect">
            <a:avLst/>
          </a:prstGeom>
          <a:solidFill>
            <a:schemeClr val="accent6">
              <a:lumMod val="60000"/>
              <a:lumOff val="40000"/>
            </a:schemeClr>
          </a:solidFill>
          <a:ln>
            <a:solidFill>
              <a:schemeClr val="tx1"/>
            </a:solidFill>
          </a:ln>
        </p:spPr>
        <p:txBody>
          <a:bodyPr>
            <a:spAutoFit/>
          </a:bodyPr>
          <a:lstStyle/>
          <a:p>
            <a:pPr algn="ctr">
              <a:defRPr/>
            </a:pPr>
            <a:r>
              <a:rPr lang="lv-LV" sz="1600" b="1" dirty="0">
                <a:latin typeface="Calibri Light" panose="020F0302020204030204" pitchFamily="34" charset="0"/>
              </a:rPr>
              <a:t>IV Solis: </a:t>
            </a:r>
            <a:r>
              <a:rPr lang="lv-LV" sz="1600" dirty="0">
                <a:latin typeface="Calibri Light" panose="020F0302020204030204" pitchFamily="34" charset="0"/>
              </a:rPr>
              <a:t>Bāzes līmeņa aprēķini</a:t>
            </a:r>
          </a:p>
        </p:txBody>
      </p:sp>
      <p:sp>
        <p:nvSpPr>
          <p:cNvPr id="15" name="Textfeld 14"/>
          <p:cNvSpPr txBox="1"/>
          <p:nvPr/>
        </p:nvSpPr>
        <p:spPr>
          <a:xfrm>
            <a:off x="4932363" y="6226175"/>
            <a:ext cx="3024187" cy="584200"/>
          </a:xfrm>
          <a:prstGeom prst="rect">
            <a:avLst/>
          </a:prstGeom>
          <a:solidFill>
            <a:schemeClr val="accent6">
              <a:lumMod val="60000"/>
              <a:lumOff val="40000"/>
            </a:schemeClr>
          </a:solidFill>
          <a:ln>
            <a:solidFill>
              <a:schemeClr val="tx1"/>
            </a:solidFill>
          </a:ln>
        </p:spPr>
        <p:txBody>
          <a:bodyPr>
            <a:spAutoFit/>
          </a:bodyPr>
          <a:lstStyle/>
          <a:p>
            <a:pPr algn="ctr">
              <a:defRPr/>
            </a:pPr>
            <a:r>
              <a:rPr lang="lv-LV" sz="1600" b="1" dirty="0">
                <a:latin typeface="Calibri Light" panose="020F0302020204030204" pitchFamily="34" charset="0"/>
              </a:rPr>
              <a:t>V Solis:</a:t>
            </a:r>
            <a:r>
              <a:rPr lang="lv-LV" sz="1600" dirty="0">
                <a:latin typeface="Calibri Light" panose="020F0302020204030204" pitchFamily="34" charset="0"/>
              </a:rPr>
              <a:t> Bāzes līmeņa dokumentācija</a:t>
            </a:r>
          </a:p>
        </p:txBody>
      </p:sp>
      <p:cxnSp>
        <p:nvCxnSpPr>
          <p:cNvPr id="6" name="Gerade Verbindung mit Pfeil 5"/>
          <p:cNvCxnSpPr/>
          <p:nvPr/>
        </p:nvCxnSpPr>
        <p:spPr>
          <a:xfrm>
            <a:off x="5713413" y="3303588"/>
            <a:ext cx="1587" cy="187325"/>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5695950" y="1598613"/>
            <a:ext cx="0" cy="290512"/>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a:off x="5703888" y="2773363"/>
            <a:ext cx="0" cy="22225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5695950" y="4530725"/>
            <a:ext cx="11113" cy="492125"/>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5715000" y="5360988"/>
            <a:ext cx="0" cy="274637"/>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5702300" y="5973763"/>
            <a:ext cx="12700" cy="252412"/>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a:off x="7793038" y="2135188"/>
            <a:ext cx="0" cy="1143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7773988" y="1614488"/>
            <a:ext cx="0" cy="290512"/>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a:off x="7781925" y="2789238"/>
            <a:ext cx="20638" cy="693737"/>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a:off x="7773988" y="4545013"/>
            <a:ext cx="11112" cy="492125"/>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a:off x="7793038" y="5359400"/>
            <a:ext cx="0" cy="290513"/>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553" name="Textfeld 25"/>
          <p:cNvSpPr txBox="1">
            <a:spLocks noChangeArrowheads="1"/>
          </p:cNvSpPr>
          <p:nvPr/>
        </p:nvSpPr>
        <p:spPr bwMode="auto">
          <a:xfrm>
            <a:off x="250825" y="1236663"/>
            <a:ext cx="4321175" cy="3478212"/>
          </a:xfrm>
          <a:prstGeom prst="rect">
            <a:avLst/>
          </a:prstGeom>
          <a:noFill/>
          <a:ln w="9525">
            <a:noFill/>
            <a:miter lim="800000"/>
            <a:headEnd/>
            <a:tailEnd/>
          </a:ln>
        </p:spPr>
        <p:txBody>
          <a:bodyPr>
            <a:spAutoFit/>
          </a:bodyPr>
          <a:lstStyle/>
          <a:p>
            <a:endParaRPr lang="lv-LV" altLang="en-US" sz="2000">
              <a:latin typeface="Calibri Light" pitchFamily="34" charset="0"/>
            </a:endParaRPr>
          </a:p>
          <a:p>
            <a:r>
              <a:rPr lang="lv-LV" altLang="en-US" sz="2000">
                <a:latin typeface="Calibri Light" pitchFamily="34" charset="0"/>
              </a:rPr>
              <a:t>Parasti, lai pārliecinātos, ka references gads </a:t>
            </a:r>
            <a:r>
              <a:rPr lang="lv-LV" altLang="en-US" sz="2000">
                <a:solidFill>
                  <a:srgbClr val="008000"/>
                </a:solidFill>
                <a:latin typeface="Calibri Light" pitchFamily="34" charset="0"/>
              </a:rPr>
              <a:t>ir reprezentatīvs </a:t>
            </a:r>
            <a:r>
              <a:rPr lang="lv-LV" altLang="en-US" sz="2000">
                <a:latin typeface="Calibri Light" pitchFamily="34" charset="0"/>
              </a:rPr>
              <a:t>attiecībā uz enerģijas patēriņu, kā bāzes līmeni var definēt </a:t>
            </a:r>
            <a:r>
              <a:rPr lang="lv-LV" altLang="en-US" sz="2000">
                <a:solidFill>
                  <a:srgbClr val="008000"/>
                </a:solidFill>
                <a:latin typeface="Calibri Light" pitchFamily="34" charset="0"/>
              </a:rPr>
              <a:t>vidējā patēriņa vērtību </a:t>
            </a:r>
            <a:r>
              <a:rPr lang="lv-LV" altLang="en-US" sz="2000">
                <a:latin typeface="Calibri Light" pitchFamily="34" charset="0"/>
              </a:rPr>
              <a:t>pēdējos trijos pilnos gados</a:t>
            </a:r>
          </a:p>
          <a:p>
            <a:endParaRPr lang="lv-LV" altLang="en-US" sz="2000">
              <a:latin typeface="Calibri Light" pitchFamily="34" charset="0"/>
            </a:endParaRPr>
          </a:p>
          <a:p>
            <a:r>
              <a:rPr lang="lv-LV" altLang="en-US" sz="2000">
                <a:solidFill>
                  <a:srgbClr val="008000"/>
                </a:solidFill>
                <a:latin typeface="Calibri Light" pitchFamily="34" charset="0"/>
              </a:rPr>
              <a:t>Aprēķina metodikai </a:t>
            </a:r>
            <a:r>
              <a:rPr lang="lv-LV" altLang="en-US" sz="2000">
                <a:latin typeface="Calibri Light" pitchFamily="34" charset="0"/>
              </a:rPr>
              <a:t>jābūt</a:t>
            </a:r>
          </a:p>
          <a:p>
            <a:r>
              <a:rPr lang="lv-LV" altLang="en-US" sz="2000">
                <a:latin typeface="Calibri Light" pitchFamily="34" charset="0"/>
              </a:rPr>
              <a:t>noteiktai EEL līgumā.</a:t>
            </a:r>
          </a:p>
          <a:p>
            <a:endParaRPr lang="lv-LV" altLang="en-US" sz="2000">
              <a:latin typeface="Calibri Light" pitchFamily="34" charset="0"/>
            </a:endParaRPr>
          </a:p>
        </p:txBody>
      </p:sp>
      <p:cxnSp>
        <p:nvCxnSpPr>
          <p:cNvPr id="44" name="Gerade Verbindung mit Pfeil 43"/>
          <p:cNvCxnSpPr/>
          <p:nvPr/>
        </p:nvCxnSpPr>
        <p:spPr>
          <a:xfrm>
            <a:off x="7800975" y="5978525"/>
            <a:ext cx="0" cy="24765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555" name="Textfeld 37"/>
          <p:cNvSpPr txBox="1">
            <a:spLocks noChangeArrowheads="1"/>
          </p:cNvSpPr>
          <p:nvPr/>
        </p:nvSpPr>
        <p:spPr bwMode="auto">
          <a:xfrm>
            <a:off x="5086350" y="2995613"/>
            <a:ext cx="1635125" cy="307975"/>
          </a:xfrm>
          <a:prstGeom prst="rect">
            <a:avLst/>
          </a:prstGeom>
          <a:solidFill>
            <a:schemeClr val="bg1"/>
          </a:solidFill>
          <a:ln w="9525">
            <a:solidFill>
              <a:schemeClr val="tx1"/>
            </a:solidFill>
            <a:miter lim="800000"/>
            <a:headEnd/>
            <a:tailEnd/>
          </a:ln>
        </p:spPr>
        <p:txBody>
          <a:bodyPr>
            <a:spAutoFit/>
          </a:bodyPr>
          <a:lstStyle/>
          <a:p>
            <a:pPr algn="ctr"/>
            <a:r>
              <a:rPr lang="lv-LV" altLang="en-US" sz="1400">
                <a:latin typeface="Calibri Light" pitchFamily="34" charset="0"/>
              </a:rPr>
              <a:t>Klimata korekcija</a:t>
            </a:r>
          </a:p>
        </p:txBody>
      </p:sp>
      <p:cxnSp>
        <p:nvCxnSpPr>
          <p:cNvPr id="40" name="Gerade Verbindung mit Pfeil 39"/>
          <p:cNvCxnSpPr>
            <a:endCxn id="22535" idx="0"/>
          </p:cNvCxnSpPr>
          <p:nvPr/>
        </p:nvCxnSpPr>
        <p:spPr>
          <a:xfrm>
            <a:off x="5708650" y="2135188"/>
            <a:ext cx="163513" cy="1143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557" name="Textfeld 38"/>
          <p:cNvSpPr txBox="1">
            <a:spLocks noChangeArrowheads="1"/>
          </p:cNvSpPr>
          <p:nvPr/>
        </p:nvSpPr>
        <p:spPr bwMode="auto">
          <a:xfrm>
            <a:off x="5037138" y="3482975"/>
            <a:ext cx="3313112" cy="307975"/>
          </a:xfrm>
          <a:prstGeom prst="rect">
            <a:avLst/>
          </a:prstGeom>
          <a:solidFill>
            <a:schemeClr val="bg1"/>
          </a:solidFill>
          <a:ln w="9525">
            <a:solidFill>
              <a:schemeClr val="tx1"/>
            </a:solidFill>
            <a:miter lim="800000"/>
            <a:headEnd/>
            <a:tailEnd/>
          </a:ln>
        </p:spPr>
        <p:txBody>
          <a:bodyPr>
            <a:spAutoFit/>
          </a:bodyPr>
          <a:lstStyle/>
          <a:p>
            <a:pPr algn="ctr"/>
            <a:r>
              <a:rPr lang="lv-LV" altLang="en-US" sz="1400">
                <a:latin typeface="Calibri Light" pitchFamily="34" charset="0"/>
              </a:rPr>
              <a:t>Lietojuma korekcija</a:t>
            </a:r>
          </a:p>
        </p:txBody>
      </p:sp>
      <p:sp>
        <p:nvSpPr>
          <p:cNvPr id="34" name="Foliennummernplatzhalter 14"/>
          <p:cNvSpPr txBox="1">
            <a:spLocks noGrp="1"/>
          </p:cNvSpPr>
          <p:nvPr/>
        </p:nvSpPr>
        <p:spPr bwMode="auto">
          <a:xfrm>
            <a:off x="8077200" y="6524625"/>
            <a:ext cx="1066800" cy="196850"/>
          </a:xfrm>
          <a:prstGeom prst="rect">
            <a:avLst/>
          </a:prstGeom>
          <a:noFill/>
          <a:ln>
            <a:miter lim="800000"/>
            <a:headEnd/>
            <a:tailEnd/>
          </a:ln>
        </p:spPr>
        <p:txBody>
          <a:bodyPr anchor="ctr"/>
          <a:lstStyle/>
          <a:p>
            <a:pPr>
              <a:defRPr/>
            </a:pPr>
            <a:r>
              <a:rPr lang="de-DE" altLang="en-US" sz="1200" dirty="0">
                <a:solidFill>
                  <a:srgbClr val="009A46"/>
                </a:solidFill>
                <a:latin typeface="Calibri Light" pitchFamily="34" charset="0"/>
                <a:cs typeface="+mn-cs"/>
              </a:rPr>
              <a:t>Sl</a:t>
            </a:r>
            <a:r>
              <a:rPr lang="lv-LV" altLang="en-US" sz="1200" dirty="0" err="1">
                <a:solidFill>
                  <a:srgbClr val="009A46"/>
                </a:solidFill>
                <a:latin typeface="Calibri Light" pitchFamily="34" charset="0"/>
                <a:cs typeface="+mn-cs"/>
              </a:rPr>
              <a:t>aids</a:t>
            </a:r>
            <a:r>
              <a:rPr lang="lv-LV" altLang="en-US" sz="1200" dirty="0">
                <a:solidFill>
                  <a:srgbClr val="009A46"/>
                </a:solidFill>
                <a:latin typeface="Calibri Light" pitchFamily="34" charset="0"/>
                <a:cs typeface="+mn-cs"/>
              </a:rPr>
              <a:t> Nr.</a:t>
            </a:r>
            <a:r>
              <a:rPr lang="de-DE" altLang="en-US" sz="1200" dirty="0">
                <a:solidFill>
                  <a:srgbClr val="009A46"/>
                </a:solidFill>
                <a:latin typeface="Calibri Light" pitchFamily="34" charset="0"/>
                <a:cs typeface="+mn-cs"/>
              </a:rPr>
              <a:t> </a:t>
            </a:r>
            <a:fld id="{CD5479F4-B477-4C07-B743-3107CD620D19}" type="slidenum">
              <a:rPr lang="de-DE" altLang="en-US" sz="1200">
                <a:solidFill>
                  <a:srgbClr val="009A46"/>
                </a:solidFill>
                <a:latin typeface="Calibri Light" pitchFamily="34" charset="0"/>
                <a:cs typeface="+mn-cs"/>
              </a:rPr>
              <a:pPr>
                <a:defRPr/>
              </a:pPr>
              <a:t>6</a:t>
            </a:fld>
            <a:endParaRPr lang="de-DE" altLang="en-US" sz="1200" dirty="0">
              <a:solidFill>
                <a:srgbClr val="009A46"/>
              </a:solidFill>
              <a:latin typeface="Calibri Light" pitchFamily="34" charset="0"/>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28"/>
          <p:cNvSpPr>
            <a:spLocks noGrp="1"/>
          </p:cNvSpPr>
          <p:nvPr>
            <p:ph type="title"/>
          </p:nvPr>
        </p:nvSpPr>
        <p:spPr>
          <a:xfrm>
            <a:off x="107950" y="0"/>
            <a:ext cx="9001125" cy="981075"/>
          </a:xfrm>
        </p:spPr>
        <p:txBody>
          <a:bodyPr/>
          <a:lstStyle/>
          <a:p>
            <a:pPr eaLnBrk="1" hangingPunct="1"/>
            <a:r>
              <a:rPr lang="lv-LV" altLang="en-US" sz="2400" b="1">
                <a:latin typeface="Calibri Light" pitchFamily="34" charset="0"/>
              </a:rPr>
              <a:t>Bāzes līmenis soli pa solim</a:t>
            </a:r>
          </a:p>
        </p:txBody>
      </p:sp>
      <p:sp>
        <p:nvSpPr>
          <p:cNvPr id="10244" name="Foliennummernplatzhalter 14"/>
          <p:cNvSpPr>
            <a:spLocks noGrp="1"/>
          </p:cNvSpPr>
          <p:nvPr>
            <p:ph type="sldNum" sz="quarter" idx="12"/>
          </p:nvPr>
        </p:nvSpPr>
        <p:spPr bwMode="auto">
          <a:xfrm>
            <a:off x="7010400" y="6661150"/>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r>
              <a:rPr lang="lv-LV" altLang="en-US" dirty="0">
                <a:solidFill>
                  <a:srgbClr val="009A46"/>
                </a:solidFill>
                <a:latin typeface="Calibri Light" panose="020F0302020204030204" pitchFamily="34" charset="0"/>
              </a:rPr>
              <a:t>Slaids Nr. </a:t>
            </a:r>
            <a:fld id="{E608594E-1B5C-40B8-8063-652C1E8A48BE}" type="slidenum">
              <a:rPr lang="de-DE" altLang="en-US" smtClean="0">
                <a:solidFill>
                  <a:srgbClr val="009A46"/>
                </a:solidFill>
                <a:latin typeface="Calibri Light" panose="020F0302020204030204" pitchFamily="34" charset="0"/>
              </a:rPr>
              <a:pPr algn="l" fontAlgn="base">
                <a:spcBef>
                  <a:spcPct val="0"/>
                </a:spcBef>
                <a:spcAft>
                  <a:spcPct val="0"/>
                </a:spcAft>
                <a:defRPr/>
              </a:pPr>
              <a:t>7</a:t>
            </a:fld>
            <a:endParaRPr lang="lv-LV" altLang="en-US" dirty="0">
              <a:solidFill>
                <a:srgbClr val="009A46"/>
              </a:solidFill>
              <a:latin typeface="Calibri Light" panose="020F0302020204030204" pitchFamily="34" charset="0"/>
            </a:endParaRPr>
          </a:p>
        </p:txBody>
      </p:sp>
      <p:pic>
        <p:nvPicPr>
          <p:cNvPr id="23556" name="Grafik 4"/>
          <p:cNvPicPr>
            <a:picLocks noChangeAspect="1"/>
          </p:cNvPicPr>
          <p:nvPr/>
        </p:nvPicPr>
        <p:blipFill>
          <a:blip r:embed="rId2" cstate="print"/>
          <a:srcRect/>
          <a:stretch>
            <a:fillRect/>
          </a:stretch>
        </p:blipFill>
        <p:spPr bwMode="auto">
          <a:xfrm>
            <a:off x="7264400" y="38100"/>
            <a:ext cx="1833563" cy="576263"/>
          </a:xfrm>
          <a:prstGeom prst="rect">
            <a:avLst/>
          </a:prstGeom>
          <a:noFill/>
          <a:ln w="9525">
            <a:noFill/>
            <a:miter lim="800000"/>
            <a:headEnd/>
            <a:tailEnd/>
          </a:ln>
        </p:spPr>
      </p:pic>
      <p:sp>
        <p:nvSpPr>
          <p:cNvPr id="2" name="Textfeld 1"/>
          <p:cNvSpPr txBox="1"/>
          <p:nvPr/>
        </p:nvSpPr>
        <p:spPr>
          <a:xfrm>
            <a:off x="250825" y="744538"/>
            <a:ext cx="8353425" cy="1016000"/>
          </a:xfrm>
          <a:prstGeom prst="rect">
            <a:avLst/>
          </a:prstGeom>
          <a:solidFill>
            <a:schemeClr val="accent6">
              <a:lumMod val="60000"/>
              <a:lumOff val="40000"/>
            </a:schemeClr>
          </a:solidFill>
          <a:ln>
            <a:solidFill>
              <a:schemeClr val="tx1"/>
            </a:solidFill>
          </a:ln>
        </p:spPr>
        <p:txBody>
          <a:bodyPr>
            <a:spAutoFit/>
          </a:bodyPr>
          <a:lstStyle/>
          <a:p>
            <a:pPr algn="ctr">
              <a:defRPr/>
            </a:pPr>
            <a:r>
              <a:rPr lang="lv-LV" sz="2000" b="1" dirty="0">
                <a:latin typeface="Calibri Light" panose="020F0302020204030204" pitchFamily="34" charset="0"/>
              </a:rPr>
              <a:t>I Solis:</a:t>
            </a:r>
            <a:r>
              <a:rPr dirty="0"/>
              <a:t/>
            </a:r>
            <a:br>
              <a:rPr dirty="0"/>
            </a:br>
            <a:r>
              <a:rPr lang="lv-LV" sz="2000" dirty="0">
                <a:latin typeface="Calibri Light" panose="020F0302020204030204" pitchFamily="34" charset="0"/>
              </a:rPr>
              <a:t>Datu apkopošana un enerģijas </a:t>
            </a:r>
            <a:r>
              <a:rPr dirty="0"/>
              <a:t/>
            </a:r>
            <a:br>
              <a:rPr dirty="0"/>
            </a:br>
            <a:r>
              <a:rPr lang="lv-LV" sz="2000" dirty="0">
                <a:latin typeface="Calibri Light" panose="020F0302020204030204" pitchFamily="34" charset="0"/>
              </a:rPr>
              <a:t>patēriņa rēķinu saraksts</a:t>
            </a:r>
          </a:p>
        </p:txBody>
      </p:sp>
      <p:sp>
        <p:nvSpPr>
          <p:cNvPr id="3" name="Textfeld 2"/>
          <p:cNvSpPr txBox="1"/>
          <p:nvPr/>
        </p:nvSpPr>
        <p:spPr>
          <a:xfrm>
            <a:off x="468313" y="2205038"/>
            <a:ext cx="8351837" cy="3262312"/>
          </a:xfrm>
          <a:prstGeom prst="rect">
            <a:avLst/>
          </a:prstGeom>
          <a:noFill/>
        </p:spPr>
        <p:txBody>
          <a:bodyPr>
            <a:spAutoFit/>
          </a:bodyPr>
          <a:lstStyle/>
          <a:p>
            <a:pPr>
              <a:defRPr/>
            </a:pPr>
            <a:r>
              <a:rPr lang="lv-LV" sz="2000" dirty="0">
                <a:latin typeface="Calibri Light" panose="020F0302020204030204" pitchFamily="34" charset="0"/>
              </a:rPr>
              <a:t>Enerģijas patēriņa rēķini ir pamats bāzes patēriņa līmeņa aprēķināšanai, ņemot vērā to oficiālo, neatkarīgo un pārbaudāmo raksturu. Tie tiek apkopoti bāzes līmeņa noteikšanai šādā veidā:</a:t>
            </a:r>
          </a:p>
          <a:p>
            <a:pPr marL="360000" indent="-360000">
              <a:spcBef>
                <a:spcPts val="600"/>
              </a:spcBef>
              <a:buClr>
                <a:srgbClr val="008000"/>
              </a:buClr>
              <a:buFont typeface="Wingdings" panose="05000000000000000000" pitchFamily="2" charset="2"/>
              <a:buChar char="§"/>
              <a:defRPr/>
            </a:pPr>
            <a:r>
              <a:rPr lang="lv-LV" dirty="0">
                <a:latin typeface="Calibri Light" panose="020F0302020204030204" pitchFamily="34" charset="0"/>
              </a:rPr>
              <a:t>Savāciet visus enerģijas rēķinus par katru ēku ar patēriņu bāzes līmeņa gadā, nokopējiet tos iepirkumu konkursa dokumentācijai (ESKO tie būs nepieciešami pirms bāzes līmeņa galīgās apstiprināšanas).</a:t>
            </a:r>
          </a:p>
          <a:p>
            <a:pPr marL="360000" indent="-360000">
              <a:spcBef>
                <a:spcPts val="600"/>
              </a:spcBef>
              <a:buClr>
                <a:srgbClr val="008000"/>
              </a:buClr>
              <a:buFont typeface="Wingdings" panose="05000000000000000000" pitchFamily="2" charset="2"/>
              <a:buChar char="§"/>
              <a:defRPr/>
            </a:pPr>
            <a:r>
              <a:rPr lang="lv-LV" dirty="0">
                <a:latin typeface="Calibri Light" panose="020F0302020204030204" pitchFamily="34" charset="0"/>
              </a:rPr>
              <a:t>Uzskaitiet mērījumu pēc mērījuma, ēku pēc ēkas vienā datu lapā.</a:t>
            </a:r>
          </a:p>
          <a:p>
            <a:pPr marL="360000" indent="-360000">
              <a:spcBef>
                <a:spcPts val="600"/>
              </a:spcBef>
              <a:buClr>
                <a:srgbClr val="008000"/>
              </a:buClr>
              <a:buFont typeface="Wingdings" panose="05000000000000000000" pitchFamily="2" charset="2"/>
              <a:buChar char="§"/>
              <a:defRPr/>
            </a:pPr>
            <a:r>
              <a:rPr lang="lv-LV" dirty="0">
                <a:latin typeface="Calibri Light" panose="020F0302020204030204" pitchFamily="34" charset="0"/>
              </a:rPr>
              <a:t>Atzīmējiet papildus informāciju (piegādātāju, kvadrātmetru skaitu, koeficientus, uzstādīšanas datumu, papildus metrus ..) datu lapā.</a:t>
            </a:r>
          </a:p>
          <a:p>
            <a:pPr marL="360000" indent="-360000">
              <a:spcBef>
                <a:spcPts val="600"/>
              </a:spcBef>
              <a:buClr>
                <a:srgbClr val="008000"/>
              </a:buClr>
              <a:buFont typeface="Wingdings" panose="05000000000000000000" pitchFamily="2" charset="2"/>
              <a:buChar char="§"/>
              <a:defRPr/>
            </a:pPr>
            <a:r>
              <a:rPr lang="lv-LV" dirty="0">
                <a:latin typeface="Calibri Light" panose="020F0302020204030204" pitchFamily="34" charset="0"/>
              </a:rPr>
              <a:t>Pārbaudei salīdziniet tos  ar saviem šīs ēkas skaitītāja rādījumiem.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28"/>
          <p:cNvSpPr>
            <a:spLocks noGrp="1"/>
          </p:cNvSpPr>
          <p:nvPr>
            <p:ph type="title"/>
          </p:nvPr>
        </p:nvSpPr>
        <p:spPr>
          <a:xfrm>
            <a:off x="107950" y="0"/>
            <a:ext cx="9001125" cy="981075"/>
          </a:xfrm>
        </p:spPr>
        <p:txBody>
          <a:bodyPr/>
          <a:lstStyle/>
          <a:p>
            <a:pPr eaLnBrk="1" hangingPunct="1"/>
            <a:r>
              <a:rPr lang="lv-LV" altLang="en-US" sz="2400" b="1">
                <a:latin typeface="Calibri Light" pitchFamily="34" charset="0"/>
              </a:rPr>
              <a:t>Bāzes līmenis soli pa solim</a:t>
            </a:r>
          </a:p>
        </p:txBody>
      </p:sp>
      <p:sp>
        <p:nvSpPr>
          <p:cNvPr id="10244" name="Foliennummernplatzhalter 14"/>
          <p:cNvSpPr>
            <a:spLocks noGrp="1"/>
          </p:cNvSpPr>
          <p:nvPr>
            <p:ph type="sldNum" sz="quarter" idx="12"/>
          </p:nvPr>
        </p:nvSpPr>
        <p:spPr bwMode="auto">
          <a:xfrm>
            <a:off x="7010400" y="6661150"/>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r>
              <a:rPr lang="lv-LV" altLang="en-US" dirty="0">
                <a:solidFill>
                  <a:srgbClr val="009A46"/>
                </a:solidFill>
                <a:latin typeface="Calibri Light" panose="020F0302020204030204" pitchFamily="34" charset="0"/>
              </a:rPr>
              <a:t>Slaids Nr. </a:t>
            </a:r>
            <a:fld id="{F66F2DA1-C24A-4027-B089-483B40284406}" type="slidenum">
              <a:rPr lang="de-DE" altLang="en-US" smtClean="0">
                <a:solidFill>
                  <a:srgbClr val="009A46"/>
                </a:solidFill>
                <a:latin typeface="Calibri Light" panose="020F0302020204030204" pitchFamily="34" charset="0"/>
              </a:rPr>
              <a:pPr algn="l" fontAlgn="base">
                <a:spcBef>
                  <a:spcPct val="0"/>
                </a:spcBef>
                <a:spcAft>
                  <a:spcPct val="0"/>
                </a:spcAft>
                <a:defRPr/>
              </a:pPr>
              <a:t>8</a:t>
            </a:fld>
            <a:endParaRPr lang="lv-LV" altLang="en-US" dirty="0">
              <a:solidFill>
                <a:srgbClr val="009A46"/>
              </a:solidFill>
              <a:latin typeface="Calibri Light" panose="020F0302020204030204" pitchFamily="34" charset="0"/>
            </a:endParaRPr>
          </a:p>
        </p:txBody>
      </p:sp>
      <p:pic>
        <p:nvPicPr>
          <p:cNvPr id="24580" name="Grafik 4"/>
          <p:cNvPicPr>
            <a:picLocks noChangeAspect="1"/>
          </p:cNvPicPr>
          <p:nvPr/>
        </p:nvPicPr>
        <p:blipFill>
          <a:blip r:embed="rId2" cstate="print"/>
          <a:srcRect/>
          <a:stretch>
            <a:fillRect/>
          </a:stretch>
        </p:blipFill>
        <p:spPr bwMode="auto">
          <a:xfrm>
            <a:off x="7264400" y="38100"/>
            <a:ext cx="1833563" cy="576263"/>
          </a:xfrm>
          <a:prstGeom prst="rect">
            <a:avLst/>
          </a:prstGeom>
          <a:noFill/>
          <a:ln w="9525">
            <a:noFill/>
            <a:miter lim="800000"/>
            <a:headEnd/>
            <a:tailEnd/>
          </a:ln>
        </p:spPr>
      </p:pic>
      <p:sp>
        <p:nvSpPr>
          <p:cNvPr id="7" name="Textfeld 6"/>
          <p:cNvSpPr txBox="1"/>
          <p:nvPr/>
        </p:nvSpPr>
        <p:spPr>
          <a:xfrm>
            <a:off x="179388" y="765175"/>
            <a:ext cx="6048375" cy="400050"/>
          </a:xfrm>
          <a:prstGeom prst="rect">
            <a:avLst/>
          </a:prstGeom>
          <a:solidFill>
            <a:schemeClr val="accent6">
              <a:lumMod val="60000"/>
              <a:lumOff val="40000"/>
            </a:schemeClr>
          </a:solidFill>
          <a:ln>
            <a:solidFill>
              <a:schemeClr val="tx1"/>
            </a:solidFill>
          </a:ln>
        </p:spPr>
        <p:txBody>
          <a:bodyPr>
            <a:spAutoFit/>
          </a:bodyPr>
          <a:lstStyle/>
          <a:p>
            <a:pPr algn="ctr">
              <a:defRPr/>
            </a:pPr>
            <a:r>
              <a:rPr lang="lv-LV" sz="2000" b="1" dirty="0">
                <a:latin typeface="Calibri Light" panose="020F0302020204030204" pitchFamily="34" charset="0"/>
              </a:rPr>
              <a:t>II Solis: </a:t>
            </a:r>
            <a:r>
              <a:rPr lang="lv-LV" sz="2000" dirty="0">
                <a:latin typeface="Calibri Light" panose="020F0302020204030204" pitchFamily="34" charset="0"/>
              </a:rPr>
              <a:t>References gada korekcija</a:t>
            </a:r>
          </a:p>
        </p:txBody>
      </p:sp>
      <p:sp>
        <p:nvSpPr>
          <p:cNvPr id="38" name="Textfeld 37"/>
          <p:cNvSpPr txBox="1"/>
          <p:nvPr/>
        </p:nvSpPr>
        <p:spPr>
          <a:xfrm>
            <a:off x="171450" y="1628775"/>
            <a:ext cx="8918575" cy="4094163"/>
          </a:xfrm>
          <a:prstGeom prst="rect">
            <a:avLst/>
          </a:prstGeom>
          <a:noFill/>
        </p:spPr>
        <p:txBody>
          <a:bodyPr>
            <a:spAutoFit/>
          </a:bodyPr>
          <a:lstStyle/>
          <a:p>
            <a:pPr>
              <a:defRPr/>
            </a:pPr>
            <a:r>
              <a:rPr lang="lv-LV" sz="1500" dirty="0">
                <a:solidFill>
                  <a:srgbClr val="008000"/>
                </a:solidFill>
                <a:latin typeface="Calibri Light" panose="020F0302020204030204" pitchFamily="34" charset="0"/>
              </a:rPr>
              <a:t>Norēķinu periodu koriģēšana </a:t>
            </a:r>
            <a:r>
              <a:rPr lang="lv-LV" sz="1500" dirty="0">
                <a:latin typeface="Calibri Light" panose="020F0302020204030204" pitchFamily="34" charset="0"/>
              </a:rPr>
              <a:t>References gadā</a:t>
            </a:r>
          </a:p>
          <a:p>
            <a:pPr marL="817200" lvl="1" indent="-360000">
              <a:spcBef>
                <a:spcPts val="600"/>
              </a:spcBef>
              <a:buClr>
                <a:srgbClr val="008000"/>
              </a:buClr>
              <a:buFont typeface="Wingdings" panose="05000000000000000000" pitchFamily="2" charset="2"/>
              <a:buChar char="§"/>
              <a:defRPr/>
            </a:pPr>
            <a:r>
              <a:rPr lang="lv-LV" sz="1500" dirty="0">
                <a:latin typeface="Calibri Light" panose="020F0302020204030204" pitchFamily="34" charset="0"/>
              </a:rPr>
              <a:t>Ja norēķinu periods </a:t>
            </a:r>
            <a:r>
              <a:rPr lang="lv-LV" sz="1500" dirty="0">
                <a:solidFill>
                  <a:srgbClr val="008000"/>
                </a:solidFill>
                <a:latin typeface="Calibri Light" panose="020F0302020204030204" pitchFamily="34" charset="0"/>
              </a:rPr>
              <a:t>(100 dienu</a:t>
            </a:r>
            <a:r>
              <a:rPr lang="lv-LV" sz="1500" dirty="0">
                <a:latin typeface="Calibri Light" panose="020F0302020204030204" pitchFamily="34" charset="0"/>
              </a:rPr>
              <a:t> norēķinu periods) pārsniedz references gadu (tikai </a:t>
            </a:r>
            <a:r>
              <a:rPr lang="lv-LV" sz="1500" dirty="0">
                <a:solidFill>
                  <a:srgbClr val="008000"/>
                </a:solidFill>
                <a:latin typeface="Calibri Light" panose="020F0302020204030204" pitchFamily="34" charset="0"/>
              </a:rPr>
              <a:t>60 dienas </a:t>
            </a:r>
            <a:r>
              <a:rPr lang="lv-LV" sz="1500" dirty="0">
                <a:latin typeface="Calibri Light" panose="020F0302020204030204" pitchFamily="34" charset="0"/>
              </a:rPr>
              <a:t>references gadā, uz kurām attiecas norēķinu periods), korekcijas var aprēķināt šādi:</a:t>
            </a:r>
          </a:p>
          <a:p>
            <a:pPr marL="1274400" lvl="2" indent="-360000">
              <a:spcBef>
                <a:spcPts val="600"/>
              </a:spcBef>
              <a:buClr>
                <a:srgbClr val="008000"/>
              </a:buClr>
              <a:buFont typeface="Wingdings" panose="05000000000000000000" pitchFamily="2" charset="2"/>
              <a:buChar char="§"/>
              <a:defRPr/>
            </a:pPr>
            <a:r>
              <a:rPr lang="lv-LV" sz="1500" dirty="0">
                <a:latin typeface="Calibri Light" panose="020F0302020204030204" pitchFamily="34" charset="0"/>
              </a:rPr>
              <a:t>Elektroenerģijas patēriņam: </a:t>
            </a:r>
            <a:r>
              <a:rPr sz="1500" dirty="0"/>
              <a:t/>
            </a:r>
            <a:br>
              <a:rPr sz="1500" dirty="0"/>
            </a:br>
            <a:r>
              <a:rPr lang="lv-LV" sz="1500" dirty="0">
                <a:latin typeface="Calibri Light" panose="020F0302020204030204" pitchFamily="34" charset="0"/>
              </a:rPr>
              <a:t>kWh bāzes līmenis = kWh rēķins x 60 dienas / 100 dienas</a:t>
            </a:r>
          </a:p>
          <a:p>
            <a:pPr marL="1274400" lvl="2" indent="-360000">
              <a:spcBef>
                <a:spcPts val="600"/>
              </a:spcBef>
              <a:buClr>
                <a:srgbClr val="008000"/>
              </a:buClr>
              <a:buFont typeface="Wingdings" panose="05000000000000000000" pitchFamily="2" charset="2"/>
              <a:buChar char="§"/>
              <a:defRPr/>
            </a:pPr>
            <a:r>
              <a:rPr lang="lv-LV" sz="1500" dirty="0">
                <a:latin typeface="Calibri Light" panose="020F0302020204030204" pitchFamily="34" charset="0"/>
              </a:rPr>
              <a:t>Siltumenerģijas patēriņam: </a:t>
            </a:r>
            <a:r>
              <a:rPr sz="1500" dirty="0"/>
              <a:t/>
            </a:r>
            <a:br>
              <a:rPr sz="1500" dirty="0"/>
            </a:br>
            <a:r>
              <a:rPr lang="lv-LV" sz="1500" dirty="0">
                <a:latin typeface="Calibri Light" panose="020F0302020204030204" pitchFamily="34" charset="0"/>
              </a:rPr>
              <a:t>kWh bāzes līmenis = kWh rēķins x Σ (vidējās temperatūras) 60 dienas / Σ (vidējā temperatūra) 100 dienas</a:t>
            </a:r>
          </a:p>
          <a:p>
            <a:pPr marL="360000" indent="-360000">
              <a:spcBef>
                <a:spcPts val="600"/>
              </a:spcBef>
              <a:buClr>
                <a:srgbClr val="008000"/>
              </a:buClr>
              <a:buFont typeface="Wingdings" panose="05000000000000000000" pitchFamily="2" charset="2"/>
              <a:buChar char="§"/>
              <a:defRPr/>
            </a:pPr>
            <a:r>
              <a:rPr lang="lv-LV" sz="1500" dirty="0">
                <a:latin typeface="Calibri Light" panose="020F0302020204030204" pitchFamily="34" charset="0"/>
              </a:rPr>
              <a:t>Ārkārtēju laika apstākļu ietekmes izslēgšana:</a:t>
            </a:r>
          </a:p>
          <a:p>
            <a:pPr marL="1274400" lvl="2" indent="-360000">
              <a:spcBef>
                <a:spcPts val="600"/>
              </a:spcBef>
              <a:buClr>
                <a:srgbClr val="008000"/>
              </a:buClr>
              <a:buFont typeface="Wingdings" panose="05000000000000000000" pitchFamily="2" charset="2"/>
              <a:buChar char="§"/>
              <a:defRPr/>
            </a:pPr>
            <a:r>
              <a:rPr lang="lv-LV" sz="1500" dirty="0">
                <a:latin typeface="Calibri Light" panose="020F0302020204030204" pitchFamily="34" charset="0"/>
              </a:rPr>
              <a:t>Ļoti bieži kā bāzes līmeni izmanto vidējo patēriņu pēdējos trijos gados, lai izslēgtu  īstermiņa laika apstākļu ietekmi.</a:t>
            </a:r>
          </a:p>
          <a:p>
            <a:pPr marL="360000" indent="-360000">
              <a:spcBef>
                <a:spcPts val="600"/>
              </a:spcBef>
              <a:buClr>
                <a:srgbClr val="008000"/>
              </a:buClr>
              <a:buFont typeface="Wingdings" panose="05000000000000000000" pitchFamily="2" charset="2"/>
              <a:buChar char="§"/>
              <a:defRPr/>
            </a:pPr>
            <a:r>
              <a:rPr lang="lv-LV" sz="1500" dirty="0">
                <a:latin typeface="Calibri Light" panose="020F0302020204030204" pitchFamily="34" charset="0"/>
              </a:rPr>
              <a:t>Ēkas lietojuma normalizācija</a:t>
            </a:r>
          </a:p>
          <a:p>
            <a:pPr marL="1274400" lvl="2" indent="-360000">
              <a:spcBef>
                <a:spcPts val="600"/>
              </a:spcBef>
              <a:buClr>
                <a:srgbClr val="008000"/>
              </a:buClr>
              <a:buFont typeface="Wingdings" panose="05000000000000000000" pitchFamily="2" charset="2"/>
              <a:buChar char="§"/>
              <a:defRPr/>
            </a:pPr>
            <a:r>
              <a:rPr lang="lv-LV" sz="1500" dirty="0">
                <a:latin typeface="Calibri Light" panose="020F0302020204030204" pitchFamily="34" charset="0"/>
              </a:rPr>
              <a:t>Ja, piemēram, ēkas renovācijas dēļ tiek izmantota /apsildīta tikai daļa ēkas (piemēram, 70% no platības) bāzes līmeņa gadā, bet nākotnē tiek plānots izmantot / apsildīt visu ēku, bāzes līmeņa gadam izmērītais patēriņš attiecīgi jākoriģē.</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28"/>
          <p:cNvSpPr>
            <a:spLocks noGrp="1"/>
          </p:cNvSpPr>
          <p:nvPr>
            <p:ph type="title"/>
          </p:nvPr>
        </p:nvSpPr>
        <p:spPr>
          <a:xfrm>
            <a:off x="107950" y="0"/>
            <a:ext cx="9001125" cy="981075"/>
          </a:xfrm>
        </p:spPr>
        <p:txBody>
          <a:bodyPr/>
          <a:lstStyle/>
          <a:p>
            <a:pPr eaLnBrk="1" hangingPunct="1"/>
            <a:r>
              <a:rPr lang="lv-LV" altLang="en-US" sz="2400" b="1">
                <a:latin typeface="Calibri Light" pitchFamily="34" charset="0"/>
              </a:rPr>
              <a:t>Bāzes līmenis soli pa solim</a:t>
            </a:r>
          </a:p>
        </p:txBody>
      </p:sp>
      <p:sp>
        <p:nvSpPr>
          <p:cNvPr id="10244" name="Foliennummernplatzhalter 14"/>
          <p:cNvSpPr>
            <a:spLocks noGrp="1"/>
          </p:cNvSpPr>
          <p:nvPr>
            <p:ph type="sldNum" sz="quarter" idx="12"/>
          </p:nvPr>
        </p:nvSpPr>
        <p:spPr bwMode="auto">
          <a:xfrm>
            <a:off x="7010400" y="6661150"/>
            <a:ext cx="2133600" cy="196850"/>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r>
              <a:rPr lang="lv-LV" altLang="en-US" dirty="0">
                <a:solidFill>
                  <a:srgbClr val="009A46"/>
                </a:solidFill>
                <a:latin typeface="Calibri Light" panose="020F0302020204030204" pitchFamily="34" charset="0"/>
              </a:rPr>
              <a:t>Slaids Nr. </a:t>
            </a:r>
            <a:fld id="{FE8AD56D-A9D0-4AB3-ADD4-0FD49193D12C}" type="slidenum">
              <a:rPr lang="de-DE" altLang="en-US" smtClean="0">
                <a:solidFill>
                  <a:srgbClr val="009A46"/>
                </a:solidFill>
                <a:latin typeface="Calibri Light" panose="020F0302020204030204" pitchFamily="34" charset="0"/>
              </a:rPr>
              <a:pPr algn="l" fontAlgn="base">
                <a:spcBef>
                  <a:spcPct val="0"/>
                </a:spcBef>
                <a:spcAft>
                  <a:spcPct val="0"/>
                </a:spcAft>
                <a:defRPr/>
              </a:pPr>
              <a:t>9</a:t>
            </a:fld>
            <a:endParaRPr lang="lv-LV" altLang="en-US" dirty="0">
              <a:solidFill>
                <a:srgbClr val="009A46"/>
              </a:solidFill>
              <a:latin typeface="Calibri Light" panose="020F0302020204030204" pitchFamily="34" charset="0"/>
            </a:endParaRPr>
          </a:p>
        </p:txBody>
      </p:sp>
      <p:pic>
        <p:nvPicPr>
          <p:cNvPr id="25604" name="Grafik 4"/>
          <p:cNvPicPr>
            <a:picLocks noChangeAspect="1"/>
          </p:cNvPicPr>
          <p:nvPr/>
        </p:nvPicPr>
        <p:blipFill>
          <a:blip r:embed="rId2" cstate="print"/>
          <a:srcRect/>
          <a:stretch>
            <a:fillRect/>
          </a:stretch>
        </p:blipFill>
        <p:spPr bwMode="auto">
          <a:xfrm>
            <a:off x="7264400" y="38100"/>
            <a:ext cx="1833563" cy="576263"/>
          </a:xfrm>
          <a:prstGeom prst="rect">
            <a:avLst/>
          </a:prstGeom>
          <a:noFill/>
          <a:ln w="9525">
            <a:noFill/>
            <a:miter lim="800000"/>
            <a:headEnd/>
            <a:tailEnd/>
          </a:ln>
        </p:spPr>
      </p:pic>
      <p:sp>
        <p:nvSpPr>
          <p:cNvPr id="13" name="Textfeld 12"/>
          <p:cNvSpPr txBox="1"/>
          <p:nvPr/>
        </p:nvSpPr>
        <p:spPr>
          <a:xfrm>
            <a:off x="250825" y="765175"/>
            <a:ext cx="3673475" cy="400050"/>
          </a:xfrm>
          <a:prstGeom prst="rect">
            <a:avLst/>
          </a:prstGeom>
          <a:solidFill>
            <a:schemeClr val="accent6">
              <a:lumMod val="60000"/>
              <a:lumOff val="40000"/>
            </a:schemeClr>
          </a:solidFill>
          <a:ln>
            <a:solidFill>
              <a:schemeClr val="tx1"/>
            </a:solidFill>
          </a:ln>
        </p:spPr>
        <p:txBody>
          <a:bodyPr>
            <a:spAutoFit/>
          </a:bodyPr>
          <a:lstStyle/>
          <a:p>
            <a:pPr algn="ctr">
              <a:defRPr/>
            </a:pPr>
            <a:r>
              <a:rPr lang="lv-LV" sz="2000" b="1" dirty="0">
                <a:latin typeface="Calibri Light" panose="020F0302020204030204" pitchFamily="34" charset="0"/>
              </a:rPr>
              <a:t>III Solis:  </a:t>
            </a:r>
            <a:r>
              <a:rPr lang="lv-LV" sz="2000" dirty="0">
                <a:latin typeface="Calibri Light" panose="020F0302020204030204" pitchFamily="34" charset="0"/>
              </a:rPr>
              <a:t>Cenu korekcija</a:t>
            </a:r>
          </a:p>
        </p:txBody>
      </p:sp>
      <p:sp>
        <p:nvSpPr>
          <p:cNvPr id="25606" name="Textfeld 37"/>
          <p:cNvSpPr txBox="1">
            <a:spLocks noChangeArrowheads="1"/>
          </p:cNvSpPr>
          <p:nvPr/>
        </p:nvSpPr>
        <p:spPr bwMode="auto">
          <a:xfrm>
            <a:off x="171450" y="1628775"/>
            <a:ext cx="8918575" cy="3554413"/>
          </a:xfrm>
          <a:prstGeom prst="rect">
            <a:avLst/>
          </a:prstGeom>
          <a:noFill/>
          <a:ln w="9525">
            <a:noFill/>
            <a:miter lim="800000"/>
            <a:headEnd/>
            <a:tailEnd/>
          </a:ln>
        </p:spPr>
        <p:txBody>
          <a:bodyPr>
            <a:spAutoFit/>
          </a:bodyPr>
          <a:lstStyle/>
          <a:p>
            <a:r>
              <a:rPr lang="lv-LV" sz="2000">
                <a:solidFill>
                  <a:srgbClr val="008000"/>
                </a:solidFill>
                <a:latin typeface="Calibri Light" pitchFamily="34" charset="0"/>
              </a:rPr>
              <a:t>References cenas ir fiksētas</a:t>
            </a:r>
            <a:r>
              <a:rPr lang="lv-LV"/>
              <a:t> </a:t>
            </a:r>
            <a:r>
              <a:rPr lang="lv-LV" sz="2000">
                <a:latin typeface="Calibri Light" pitchFamily="34" charset="0"/>
              </a:rPr>
              <a:t>visā EEL periodā, lai nodrošinātu konstantu/nemainīgu aprēķinu bāzi investīcijām</a:t>
            </a:r>
          </a:p>
          <a:p>
            <a:pPr>
              <a:spcBef>
                <a:spcPts val="600"/>
              </a:spcBef>
              <a:buClr>
                <a:srgbClr val="008000"/>
              </a:buClr>
              <a:buFont typeface="Wingdings" pitchFamily="2" charset="2"/>
              <a:buChar char="§"/>
            </a:pPr>
            <a:r>
              <a:rPr lang="lv-LV" sz="2000">
                <a:latin typeface="Calibri Light" pitchFamily="34" charset="0"/>
              </a:rPr>
              <a:t>Norādiet datu lapās cenas, atbilstoši ēkas struktūrām un kvadrātmetriem, </a:t>
            </a:r>
            <a:r>
              <a:rPr lang="en-US"/>
              <a:t/>
            </a:r>
            <a:br>
              <a:rPr lang="en-US"/>
            </a:br>
            <a:r>
              <a:rPr lang="lv-LV" sz="2000">
                <a:latin typeface="Calibri Light" pitchFamily="34" charset="0"/>
              </a:rPr>
              <a:t>katrai ēkai  uz kvadrātmetru var būt dažādas cenas.</a:t>
            </a:r>
          </a:p>
          <a:p>
            <a:pPr>
              <a:spcBef>
                <a:spcPts val="600"/>
              </a:spcBef>
              <a:buClr>
                <a:srgbClr val="008000"/>
              </a:buClr>
              <a:buFont typeface="Wingdings" pitchFamily="2" charset="2"/>
              <a:buChar char="§"/>
            </a:pPr>
            <a:r>
              <a:rPr lang="lv-LV" sz="2000">
                <a:latin typeface="Calibri Light" pitchFamily="34" charset="0"/>
              </a:rPr>
              <a:t>Ņemiet vērā patēriņu un attiecīgās fiksētās cenas.</a:t>
            </a:r>
          </a:p>
          <a:p>
            <a:pPr>
              <a:spcBef>
                <a:spcPts val="600"/>
              </a:spcBef>
              <a:buClr>
                <a:srgbClr val="008000"/>
              </a:buClr>
              <a:buFont typeface="Wingdings" pitchFamily="2" charset="2"/>
              <a:buChar char="§"/>
            </a:pPr>
            <a:r>
              <a:rPr lang="lv-LV" sz="2000">
                <a:latin typeface="Calibri Light" pitchFamily="34" charset="0"/>
              </a:rPr>
              <a:t> Mērīšanas cenas, bāzes cenas, ko nevar ietekmēt ESKO, var palikt ārpus aprēķina.</a:t>
            </a:r>
          </a:p>
          <a:p>
            <a:pPr>
              <a:spcBef>
                <a:spcPts val="600"/>
              </a:spcBef>
              <a:buClr>
                <a:srgbClr val="008000"/>
              </a:buClr>
              <a:buFont typeface="Wingdings" pitchFamily="2" charset="2"/>
              <a:buChar char="§"/>
            </a:pPr>
            <a:r>
              <a:rPr lang="lv-LV" sz="2000">
                <a:latin typeface="Calibri Light" pitchFamily="34" charset="0"/>
              </a:rPr>
              <a:t> Ja nepieciešams, aprakstiet cenu sistēmu komentāru sadaļā.</a:t>
            </a:r>
          </a:p>
          <a:p>
            <a:pPr>
              <a:spcBef>
                <a:spcPts val="600"/>
              </a:spcBef>
            </a:pPr>
            <a:r>
              <a:rPr lang="lv-LV" sz="2000">
                <a:latin typeface="Calibri Light" pitchFamily="34" charset="0"/>
              </a:rPr>
              <a:t>Parasti references cenas ir </a:t>
            </a:r>
            <a:r>
              <a:rPr lang="lv-LV" sz="2000">
                <a:solidFill>
                  <a:srgbClr val="008000"/>
                </a:solidFill>
                <a:latin typeface="Calibri Light" pitchFamily="34" charset="0"/>
              </a:rPr>
              <a:t>faktiskās cenas, kas samaksātas references gadā.</a:t>
            </a:r>
          </a:p>
        </p:txBody>
      </p:sp>
    </p:spTree>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TotalTime>
  <Words>1477</Words>
  <Application>Microsoft Office PowerPoint</Application>
  <PresentationFormat>On-screen Show (4:3)</PresentationFormat>
  <Paragraphs>292</Paragraphs>
  <Slides>27</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Larissa</vt:lpstr>
      <vt:lpstr>1_Larissa</vt:lpstr>
      <vt:lpstr>Worksheet</vt:lpstr>
      <vt:lpstr>Slide 1</vt:lpstr>
      <vt:lpstr>Slide 2</vt:lpstr>
      <vt:lpstr>EnPC-INTRANS projekts</vt:lpstr>
      <vt:lpstr>EEL projekta vērtības nodrošināšana</vt:lpstr>
      <vt:lpstr>EEL projekta vērtības nodrošināšana</vt:lpstr>
      <vt:lpstr>Bāzes līmeņa aprēķināšana</vt:lpstr>
      <vt:lpstr>Bāzes līmenis soli pa solim</vt:lpstr>
      <vt:lpstr>Bāzes līmenis soli pa solim</vt:lpstr>
      <vt:lpstr>Bāzes līmenis soli pa solim</vt:lpstr>
      <vt:lpstr>Bāzes līmenis soli pa solim</vt:lpstr>
      <vt:lpstr>Bāzes līmenis soli pa solim</vt:lpstr>
      <vt:lpstr>EEL projekta vērtības nodrošināšana</vt:lpstr>
      <vt:lpstr>Slide 13</vt:lpstr>
      <vt:lpstr>Energoefektivitātes pasākumu tehniski ekonomiskā  pamatojuma sākotnējais izvērtējums</vt:lpstr>
      <vt:lpstr>Ekonomiskie ierobežojumi EEL projektos</vt:lpstr>
      <vt:lpstr>Ekonomiskie ierobežojumi EEL projektos</vt:lpstr>
      <vt:lpstr>Garantēto enerģijas ietaupījumu tagadnes neto  vērtības (NPV) aprēķināšana</vt:lpstr>
      <vt:lpstr>Ekonomiskie ierobežojumi EEL projektos</vt:lpstr>
      <vt:lpstr>Slide 19</vt:lpstr>
      <vt:lpstr>Stratēģijas izstrāde</vt:lpstr>
      <vt:lpstr>EEL projekta vērtības nodrošināšana</vt:lpstr>
      <vt:lpstr>Ietaupījumu mērīšana  un pārbaude</vt:lpstr>
      <vt:lpstr>Pārbaude soli pa solim</vt:lpstr>
      <vt:lpstr>Pārbaude soli pa solim</vt:lpstr>
      <vt:lpstr>Ietaupījumu mērīšana  un pārbaude</vt:lpstr>
      <vt:lpstr> Brīvi pieejami aprēķinu rīki  ēkas ietaupījumu  noteikšanas modelēšanai </vt:lpstr>
      <vt:lpstr>Slide 27</vt:lpstr>
    </vt:vector>
  </TitlesOfParts>
  <Company>GIZ GmbH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ZREA</dc:creator>
  <cp:lastModifiedBy>Evija</cp:lastModifiedBy>
  <cp:revision>144</cp:revision>
  <dcterms:created xsi:type="dcterms:W3CDTF">2016-02-24T11:17:44Z</dcterms:created>
  <dcterms:modified xsi:type="dcterms:W3CDTF">2016-10-14T12:03:36Z</dcterms:modified>
</cp:coreProperties>
</file>